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notesSlides/notesSlide1.xml" ContentType="application/vnd.openxmlformats-officedocument.presentationml.notesSlide+xml"/>
  <Override PartName="/ppt/slideLayouts/slideLayout16.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3.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 id="2147483696" r:id="rId2"/>
  </p:sldMasterIdLst>
  <p:notesMasterIdLst>
    <p:notesMasterId r:id="rId10"/>
  </p:notesMasterIdLst>
  <p:sldIdLst>
    <p:sldId id="264" r:id="rId3"/>
    <p:sldId id="257" r:id="rId4"/>
    <p:sldId id="258"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B939D"/>
    <a:srgbClr val="4DAEB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015" autoAdjust="0"/>
    <p:restoredTop sz="94660"/>
  </p:normalViewPr>
  <p:slideViewPr>
    <p:cSldViewPr snapToGrid="0">
      <p:cViewPr varScale="1">
        <p:scale>
          <a:sx n="77" d="100"/>
          <a:sy n="77" d="100"/>
        </p:scale>
        <p:origin x="506" y="-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customXml" Target="../customXml/item1.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F2E992-6F9B-4DCF-B526-0ADFB6AC709E}" type="datetimeFigureOut">
              <a:rPr lang="en-NZ" smtClean="0"/>
              <a:t>30/05/2019</a:t>
            </a:fld>
            <a:endParaRPr lang="en-NZ"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NZ"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64ED94-2EF6-4534-A2C3-15A124CAB3A9}" type="slidenum">
              <a:rPr lang="en-NZ" smtClean="0"/>
              <a:t>‹#›</a:t>
            </a:fld>
            <a:endParaRPr lang="en-NZ" dirty="0"/>
          </a:p>
        </p:txBody>
      </p:sp>
    </p:spTree>
    <p:extLst>
      <p:ext uri="{BB962C8B-B14F-4D97-AF65-F5344CB8AC3E}">
        <p14:creationId xmlns:p14="http://schemas.microsoft.com/office/powerpoint/2010/main" val="2846401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FA8A005B-539C-4E6B-A5F9-ED0D83EA9093}" type="slidenum">
              <a:rPr lang="en-NZ" smtClean="0"/>
              <a:t>1</a:t>
            </a:fld>
            <a:endParaRPr lang="en-NZ" dirty="0"/>
          </a:p>
        </p:txBody>
      </p:sp>
    </p:spTree>
    <p:extLst>
      <p:ext uri="{BB962C8B-B14F-4D97-AF65-F5344CB8AC3E}">
        <p14:creationId xmlns:p14="http://schemas.microsoft.com/office/powerpoint/2010/main" val="3315397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39C03C-F3D1-499D-879B-4011BE46CC9F}" type="datetimeFigureOut">
              <a:rPr lang="en-NZ" smtClean="0"/>
              <a:t>30/05/2019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75A9337A-CBF5-4BB1-B125-6151B320ACBD}" type="slidenum">
              <a:rPr lang="en-NZ" smtClean="0"/>
              <a:t>‹#›</a:t>
            </a:fld>
            <a:endParaRPr lang="en-NZ" dirty="0"/>
          </a:p>
        </p:txBody>
      </p:sp>
    </p:spTree>
    <p:extLst>
      <p:ext uri="{BB962C8B-B14F-4D97-AF65-F5344CB8AC3E}">
        <p14:creationId xmlns:p14="http://schemas.microsoft.com/office/powerpoint/2010/main" val="2308734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39C03C-F3D1-499D-879B-4011BE46CC9F}" type="datetimeFigureOut">
              <a:rPr lang="en-NZ" smtClean="0"/>
              <a:t>30/05/2019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75A9337A-CBF5-4BB1-B125-6151B320ACBD}" type="slidenum">
              <a:rPr lang="en-NZ" smtClean="0"/>
              <a:t>‹#›</a:t>
            </a:fld>
            <a:endParaRPr lang="en-NZ" dirty="0"/>
          </a:p>
        </p:txBody>
      </p:sp>
    </p:spTree>
    <p:extLst>
      <p:ext uri="{BB962C8B-B14F-4D97-AF65-F5344CB8AC3E}">
        <p14:creationId xmlns:p14="http://schemas.microsoft.com/office/powerpoint/2010/main" val="2019877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39C03C-F3D1-499D-879B-4011BE46CC9F}" type="datetimeFigureOut">
              <a:rPr lang="en-NZ" smtClean="0"/>
              <a:t>30/05/2019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75A9337A-CBF5-4BB1-B125-6151B320ACBD}" type="slidenum">
              <a:rPr lang="en-NZ" smtClean="0"/>
              <a:t>‹#›</a:t>
            </a:fld>
            <a:endParaRPr lang="en-NZ" dirty="0"/>
          </a:p>
        </p:txBody>
      </p:sp>
    </p:spTree>
    <p:extLst>
      <p:ext uri="{BB962C8B-B14F-4D97-AF65-F5344CB8AC3E}">
        <p14:creationId xmlns:p14="http://schemas.microsoft.com/office/powerpoint/2010/main" val="3371663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DCDB5-A4D5-4C5C-AFDD-D784EDB26657}"/>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NZ"/>
          </a:p>
        </p:txBody>
      </p:sp>
      <p:sp>
        <p:nvSpPr>
          <p:cNvPr id="3" name="Subtitle 2">
            <a:extLst>
              <a:ext uri="{FF2B5EF4-FFF2-40B4-BE49-F238E27FC236}">
                <a16:creationId xmlns:a16="http://schemas.microsoft.com/office/drawing/2014/main" id="{107FDADC-974B-44A1-AA88-1CFA81EDE2B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586B1530-9C57-484E-9DE9-D5660D56E5A8}"/>
              </a:ext>
            </a:extLst>
          </p:cNvPr>
          <p:cNvSpPr>
            <a:spLocks noGrp="1"/>
          </p:cNvSpPr>
          <p:nvPr>
            <p:ph type="dt" sz="half" idx="10"/>
          </p:nvPr>
        </p:nvSpPr>
        <p:spPr/>
        <p:txBody>
          <a:bodyPr/>
          <a:lstStyle/>
          <a:p>
            <a:fld id="{FC57697A-361F-4338-B0CC-81AB6B2C1D55}" type="datetimeFigureOut">
              <a:rPr lang="en-NZ" smtClean="0"/>
              <a:pPr/>
              <a:t>30/05/2019</a:t>
            </a:fld>
            <a:endParaRPr lang="en-NZ" dirty="0"/>
          </a:p>
        </p:txBody>
      </p:sp>
      <p:sp>
        <p:nvSpPr>
          <p:cNvPr id="5" name="Footer Placeholder 4">
            <a:extLst>
              <a:ext uri="{FF2B5EF4-FFF2-40B4-BE49-F238E27FC236}">
                <a16:creationId xmlns:a16="http://schemas.microsoft.com/office/drawing/2014/main" id="{7C401667-96C5-4CC8-80A1-11D3DDF65962}"/>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id="{EC58B0AF-690C-421B-A89C-35EAAB68A002}"/>
              </a:ext>
            </a:extLst>
          </p:cNvPr>
          <p:cNvSpPr>
            <a:spLocks noGrp="1"/>
          </p:cNvSpPr>
          <p:nvPr>
            <p:ph type="sldNum" sz="quarter" idx="12"/>
          </p:nvPr>
        </p:nvSpPr>
        <p:spPr/>
        <p:txBody>
          <a:bodyPr/>
          <a:lstStyle/>
          <a:p>
            <a:fld id="{4614ECFE-82E3-4CAB-BF30-6FDCD6276F38}" type="slidenum">
              <a:rPr lang="en-NZ" smtClean="0"/>
              <a:pPr/>
              <a:t>‹#›</a:t>
            </a:fld>
            <a:endParaRPr lang="en-NZ" dirty="0"/>
          </a:p>
        </p:txBody>
      </p:sp>
    </p:spTree>
    <p:extLst>
      <p:ext uri="{BB962C8B-B14F-4D97-AF65-F5344CB8AC3E}">
        <p14:creationId xmlns:p14="http://schemas.microsoft.com/office/powerpoint/2010/main" val="3806575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A5EB0-3391-481A-BAD1-FEA3A428BE3C}"/>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8D6B1A77-DB45-4FF6-B418-1D79E236891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68C413AD-8745-4966-9D1C-3ED634E820EB}"/>
              </a:ext>
            </a:extLst>
          </p:cNvPr>
          <p:cNvSpPr>
            <a:spLocks noGrp="1"/>
          </p:cNvSpPr>
          <p:nvPr>
            <p:ph type="dt" sz="half" idx="10"/>
          </p:nvPr>
        </p:nvSpPr>
        <p:spPr/>
        <p:txBody>
          <a:bodyPr/>
          <a:lstStyle/>
          <a:p>
            <a:fld id="{FC57697A-361F-4338-B0CC-81AB6B2C1D55}" type="datetimeFigureOut">
              <a:rPr lang="en-NZ" smtClean="0"/>
              <a:pPr/>
              <a:t>30/05/2019</a:t>
            </a:fld>
            <a:endParaRPr lang="en-NZ" dirty="0"/>
          </a:p>
        </p:txBody>
      </p:sp>
      <p:sp>
        <p:nvSpPr>
          <p:cNvPr id="5" name="Footer Placeholder 4">
            <a:extLst>
              <a:ext uri="{FF2B5EF4-FFF2-40B4-BE49-F238E27FC236}">
                <a16:creationId xmlns:a16="http://schemas.microsoft.com/office/drawing/2014/main" id="{847E8A1C-863C-4EE0-8D39-36CD0355DAB0}"/>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id="{B6AB14A6-BEFE-4094-9627-7EC01A110032}"/>
              </a:ext>
            </a:extLst>
          </p:cNvPr>
          <p:cNvSpPr>
            <a:spLocks noGrp="1"/>
          </p:cNvSpPr>
          <p:nvPr>
            <p:ph type="sldNum" sz="quarter" idx="12"/>
          </p:nvPr>
        </p:nvSpPr>
        <p:spPr/>
        <p:txBody>
          <a:bodyPr/>
          <a:lstStyle/>
          <a:p>
            <a:fld id="{4614ECFE-82E3-4CAB-BF30-6FDCD6276F38}" type="slidenum">
              <a:rPr lang="en-NZ" smtClean="0"/>
              <a:pPr/>
              <a:t>‹#›</a:t>
            </a:fld>
            <a:endParaRPr lang="en-NZ" dirty="0"/>
          </a:p>
        </p:txBody>
      </p:sp>
    </p:spTree>
    <p:extLst>
      <p:ext uri="{BB962C8B-B14F-4D97-AF65-F5344CB8AC3E}">
        <p14:creationId xmlns:p14="http://schemas.microsoft.com/office/powerpoint/2010/main" val="2414985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A883B-86AD-4CFC-858B-C5E024EB7CF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BE877223-F40C-4232-8BDC-225A2984F63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1746786-7C3E-4AF4-8DA1-C950C7D040D9}"/>
              </a:ext>
            </a:extLst>
          </p:cNvPr>
          <p:cNvSpPr>
            <a:spLocks noGrp="1"/>
          </p:cNvSpPr>
          <p:nvPr>
            <p:ph type="dt" sz="half" idx="10"/>
          </p:nvPr>
        </p:nvSpPr>
        <p:spPr/>
        <p:txBody>
          <a:bodyPr/>
          <a:lstStyle/>
          <a:p>
            <a:fld id="{FC57697A-361F-4338-B0CC-81AB6B2C1D55}" type="datetimeFigureOut">
              <a:rPr lang="en-NZ" smtClean="0"/>
              <a:pPr/>
              <a:t>30/05/2019</a:t>
            </a:fld>
            <a:endParaRPr lang="en-NZ" dirty="0"/>
          </a:p>
        </p:txBody>
      </p:sp>
      <p:sp>
        <p:nvSpPr>
          <p:cNvPr id="5" name="Footer Placeholder 4">
            <a:extLst>
              <a:ext uri="{FF2B5EF4-FFF2-40B4-BE49-F238E27FC236}">
                <a16:creationId xmlns:a16="http://schemas.microsoft.com/office/drawing/2014/main" id="{9A704F43-D965-4EBE-912C-546A01748E4E}"/>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id="{BF2C6299-F41B-451B-A7FC-71A026DA872A}"/>
              </a:ext>
            </a:extLst>
          </p:cNvPr>
          <p:cNvSpPr>
            <a:spLocks noGrp="1"/>
          </p:cNvSpPr>
          <p:nvPr>
            <p:ph type="sldNum" sz="quarter" idx="12"/>
          </p:nvPr>
        </p:nvSpPr>
        <p:spPr/>
        <p:txBody>
          <a:bodyPr/>
          <a:lstStyle/>
          <a:p>
            <a:fld id="{4614ECFE-82E3-4CAB-BF30-6FDCD6276F38}" type="slidenum">
              <a:rPr lang="en-NZ" smtClean="0"/>
              <a:pPr/>
              <a:t>‹#›</a:t>
            </a:fld>
            <a:endParaRPr lang="en-NZ" dirty="0"/>
          </a:p>
        </p:txBody>
      </p:sp>
    </p:spTree>
    <p:extLst>
      <p:ext uri="{BB962C8B-B14F-4D97-AF65-F5344CB8AC3E}">
        <p14:creationId xmlns:p14="http://schemas.microsoft.com/office/powerpoint/2010/main" val="23083756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5AA41-1A69-4FB2-BD3B-6D024BD1D0F6}"/>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142E528A-2AB7-4EF4-8B0C-B64DBD8CF0AC}"/>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A3A9573E-A507-4502-80E8-BAB70FD01B7E}"/>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858DD0A9-FD2B-4A4F-AA5C-42039BB31254}"/>
              </a:ext>
            </a:extLst>
          </p:cNvPr>
          <p:cNvSpPr>
            <a:spLocks noGrp="1"/>
          </p:cNvSpPr>
          <p:nvPr>
            <p:ph type="dt" sz="half" idx="10"/>
          </p:nvPr>
        </p:nvSpPr>
        <p:spPr/>
        <p:txBody>
          <a:bodyPr/>
          <a:lstStyle/>
          <a:p>
            <a:fld id="{FC57697A-361F-4338-B0CC-81AB6B2C1D55}" type="datetimeFigureOut">
              <a:rPr lang="en-NZ" smtClean="0"/>
              <a:pPr/>
              <a:t>30/05/2019</a:t>
            </a:fld>
            <a:endParaRPr lang="en-NZ" dirty="0"/>
          </a:p>
        </p:txBody>
      </p:sp>
      <p:sp>
        <p:nvSpPr>
          <p:cNvPr id="6" name="Footer Placeholder 5">
            <a:extLst>
              <a:ext uri="{FF2B5EF4-FFF2-40B4-BE49-F238E27FC236}">
                <a16:creationId xmlns:a16="http://schemas.microsoft.com/office/drawing/2014/main" id="{474F2F0B-B6B6-4822-AA0F-318946A451E6}"/>
              </a:ext>
            </a:extLst>
          </p:cNvPr>
          <p:cNvSpPr>
            <a:spLocks noGrp="1"/>
          </p:cNvSpPr>
          <p:nvPr>
            <p:ph type="ftr" sz="quarter" idx="11"/>
          </p:nvPr>
        </p:nvSpPr>
        <p:spPr/>
        <p:txBody>
          <a:bodyPr/>
          <a:lstStyle/>
          <a:p>
            <a:endParaRPr lang="en-NZ" dirty="0"/>
          </a:p>
        </p:txBody>
      </p:sp>
      <p:sp>
        <p:nvSpPr>
          <p:cNvPr id="7" name="Slide Number Placeholder 6">
            <a:extLst>
              <a:ext uri="{FF2B5EF4-FFF2-40B4-BE49-F238E27FC236}">
                <a16:creationId xmlns:a16="http://schemas.microsoft.com/office/drawing/2014/main" id="{AA8FE1B0-48B1-4551-8303-BFCE3DE64CF0}"/>
              </a:ext>
            </a:extLst>
          </p:cNvPr>
          <p:cNvSpPr>
            <a:spLocks noGrp="1"/>
          </p:cNvSpPr>
          <p:nvPr>
            <p:ph type="sldNum" sz="quarter" idx="12"/>
          </p:nvPr>
        </p:nvSpPr>
        <p:spPr/>
        <p:txBody>
          <a:bodyPr/>
          <a:lstStyle/>
          <a:p>
            <a:fld id="{4614ECFE-82E3-4CAB-BF30-6FDCD6276F38}" type="slidenum">
              <a:rPr lang="en-NZ" smtClean="0"/>
              <a:pPr/>
              <a:t>‹#›</a:t>
            </a:fld>
            <a:endParaRPr lang="en-NZ" dirty="0"/>
          </a:p>
        </p:txBody>
      </p:sp>
    </p:spTree>
    <p:extLst>
      <p:ext uri="{BB962C8B-B14F-4D97-AF65-F5344CB8AC3E}">
        <p14:creationId xmlns:p14="http://schemas.microsoft.com/office/powerpoint/2010/main" val="39122336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205EE-8B78-42A9-97D2-A3D6F004075D}"/>
              </a:ext>
            </a:extLst>
          </p:cNvPr>
          <p:cNvSpPr>
            <a:spLocks noGrp="1"/>
          </p:cNvSpPr>
          <p:nvPr>
            <p:ph type="title"/>
          </p:nvPr>
        </p:nvSpPr>
        <p:spPr>
          <a:xfrm>
            <a:off x="629841" y="365126"/>
            <a:ext cx="78867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6180E00C-BC92-4819-92E7-B31AB5EFAE2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89C830BE-8170-490B-8800-0F71A5B29817}"/>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CBFCDC0B-7721-47D2-8362-6A9B861A0BAF}"/>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30007609-0653-4F9D-B25D-B8694049AE45}"/>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1924C7D8-CF82-4BE0-8699-A01AA268BAE8}"/>
              </a:ext>
            </a:extLst>
          </p:cNvPr>
          <p:cNvSpPr>
            <a:spLocks noGrp="1"/>
          </p:cNvSpPr>
          <p:nvPr>
            <p:ph type="dt" sz="half" idx="10"/>
          </p:nvPr>
        </p:nvSpPr>
        <p:spPr/>
        <p:txBody>
          <a:bodyPr/>
          <a:lstStyle/>
          <a:p>
            <a:fld id="{FC57697A-361F-4338-B0CC-81AB6B2C1D55}" type="datetimeFigureOut">
              <a:rPr lang="en-NZ" smtClean="0"/>
              <a:pPr/>
              <a:t>30/05/2019</a:t>
            </a:fld>
            <a:endParaRPr lang="en-NZ" dirty="0"/>
          </a:p>
        </p:txBody>
      </p:sp>
      <p:sp>
        <p:nvSpPr>
          <p:cNvPr id="8" name="Footer Placeholder 7">
            <a:extLst>
              <a:ext uri="{FF2B5EF4-FFF2-40B4-BE49-F238E27FC236}">
                <a16:creationId xmlns:a16="http://schemas.microsoft.com/office/drawing/2014/main" id="{A93F1572-61A1-4CE0-B1EE-93AB6222691B}"/>
              </a:ext>
            </a:extLst>
          </p:cNvPr>
          <p:cNvSpPr>
            <a:spLocks noGrp="1"/>
          </p:cNvSpPr>
          <p:nvPr>
            <p:ph type="ftr" sz="quarter" idx="11"/>
          </p:nvPr>
        </p:nvSpPr>
        <p:spPr/>
        <p:txBody>
          <a:bodyPr/>
          <a:lstStyle/>
          <a:p>
            <a:endParaRPr lang="en-NZ" dirty="0"/>
          </a:p>
        </p:txBody>
      </p:sp>
      <p:sp>
        <p:nvSpPr>
          <p:cNvPr id="9" name="Slide Number Placeholder 8">
            <a:extLst>
              <a:ext uri="{FF2B5EF4-FFF2-40B4-BE49-F238E27FC236}">
                <a16:creationId xmlns:a16="http://schemas.microsoft.com/office/drawing/2014/main" id="{097B1975-6004-4495-BAD6-6C6908D37AA1}"/>
              </a:ext>
            </a:extLst>
          </p:cNvPr>
          <p:cNvSpPr>
            <a:spLocks noGrp="1"/>
          </p:cNvSpPr>
          <p:nvPr>
            <p:ph type="sldNum" sz="quarter" idx="12"/>
          </p:nvPr>
        </p:nvSpPr>
        <p:spPr/>
        <p:txBody>
          <a:bodyPr/>
          <a:lstStyle/>
          <a:p>
            <a:fld id="{4614ECFE-82E3-4CAB-BF30-6FDCD6276F38}" type="slidenum">
              <a:rPr lang="en-NZ" smtClean="0"/>
              <a:pPr/>
              <a:t>‹#›</a:t>
            </a:fld>
            <a:endParaRPr lang="en-NZ" dirty="0"/>
          </a:p>
        </p:txBody>
      </p:sp>
    </p:spTree>
    <p:extLst>
      <p:ext uri="{BB962C8B-B14F-4D97-AF65-F5344CB8AC3E}">
        <p14:creationId xmlns:p14="http://schemas.microsoft.com/office/powerpoint/2010/main" val="17430580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DBFC3-CCC6-4E60-98C7-B8A5E7EC4D6C}"/>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60FD9122-1279-436B-9A26-E797B8E4B650}"/>
              </a:ext>
            </a:extLst>
          </p:cNvPr>
          <p:cNvSpPr>
            <a:spLocks noGrp="1"/>
          </p:cNvSpPr>
          <p:nvPr>
            <p:ph type="dt" sz="half" idx="10"/>
          </p:nvPr>
        </p:nvSpPr>
        <p:spPr/>
        <p:txBody>
          <a:bodyPr/>
          <a:lstStyle/>
          <a:p>
            <a:fld id="{FC57697A-361F-4338-B0CC-81AB6B2C1D55}" type="datetimeFigureOut">
              <a:rPr lang="en-NZ" smtClean="0"/>
              <a:pPr/>
              <a:t>30/05/2019</a:t>
            </a:fld>
            <a:endParaRPr lang="en-NZ" dirty="0"/>
          </a:p>
        </p:txBody>
      </p:sp>
      <p:sp>
        <p:nvSpPr>
          <p:cNvPr id="4" name="Footer Placeholder 3">
            <a:extLst>
              <a:ext uri="{FF2B5EF4-FFF2-40B4-BE49-F238E27FC236}">
                <a16:creationId xmlns:a16="http://schemas.microsoft.com/office/drawing/2014/main" id="{B0BB34D7-0744-4121-A73A-B1B163473650}"/>
              </a:ext>
            </a:extLst>
          </p:cNvPr>
          <p:cNvSpPr>
            <a:spLocks noGrp="1"/>
          </p:cNvSpPr>
          <p:nvPr>
            <p:ph type="ftr" sz="quarter" idx="11"/>
          </p:nvPr>
        </p:nvSpPr>
        <p:spPr/>
        <p:txBody>
          <a:bodyPr/>
          <a:lstStyle/>
          <a:p>
            <a:endParaRPr lang="en-NZ" dirty="0"/>
          </a:p>
        </p:txBody>
      </p:sp>
      <p:sp>
        <p:nvSpPr>
          <p:cNvPr id="5" name="Slide Number Placeholder 4">
            <a:extLst>
              <a:ext uri="{FF2B5EF4-FFF2-40B4-BE49-F238E27FC236}">
                <a16:creationId xmlns:a16="http://schemas.microsoft.com/office/drawing/2014/main" id="{1019D6F9-5C4F-4E39-A0B5-5EB325BE91BA}"/>
              </a:ext>
            </a:extLst>
          </p:cNvPr>
          <p:cNvSpPr>
            <a:spLocks noGrp="1"/>
          </p:cNvSpPr>
          <p:nvPr>
            <p:ph type="sldNum" sz="quarter" idx="12"/>
          </p:nvPr>
        </p:nvSpPr>
        <p:spPr/>
        <p:txBody>
          <a:bodyPr/>
          <a:lstStyle/>
          <a:p>
            <a:fld id="{4614ECFE-82E3-4CAB-BF30-6FDCD6276F38}" type="slidenum">
              <a:rPr lang="en-NZ" smtClean="0"/>
              <a:pPr/>
              <a:t>‹#›</a:t>
            </a:fld>
            <a:endParaRPr lang="en-NZ" dirty="0"/>
          </a:p>
        </p:txBody>
      </p:sp>
    </p:spTree>
    <p:extLst>
      <p:ext uri="{BB962C8B-B14F-4D97-AF65-F5344CB8AC3E}">
        <p14:creationId xmlns:p14="http://schemas.microsoft.com/office/powerpoint/2010/main" val="17195614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7A080D-1974-4206-86B2-6B97CEAB197D}"/>
              </a:ext>
            </a:extLst>
          </p:cNvPr>
          <p:cNvSpPr>
            <a:spLocks noGrp="1"/>
          </p:cNvSpPr>
          <p:nvPr>
            <p:ph type="dt" sz="half" idx="10"/>
          </p:nvPr>
        </p:nvSpPr>
        <p:spPr/>
        <p:txBody>
          <a:bodyPr/>
          <a:lstStyle/>
          <a:p>
            <a:fld id="{FC57697A-361F-4338-B0CC-81AB6B2C1D55}" type="datetimeFigureOut">
              <a:rPr lang="en-NZ" smtClean="0"/>
              <a:pPr/>
              <a:t>30/05/2019</a:t>
            </a:fld>
            <a:endParaRPr lang="en-NZ" dirty="0"/>
          </a:p>
        </p:txBody>
      </p:sp>
      <p:sp>
        <p:nvSpPr>
          <p:cNvPr id="3" name="Footer Placeholder 2">
            <a:extLst>
              <a:ext uri="{FF2B5EF4-FFF2-40B4-BE49-F238E27FC236}">
                <a16:creationId xmlns:a16="http://schemas.microsoft.com/office/drawing/2014/main" id="{CBDB4C48-799B-4776-8A17-46B0FE788075}"/>
              </a:ext>
            </a:extLst>
          </p:cNvPr>
          <p:cNvSpPr>
            <a:spLocks noGrp="1"/>
          </p:cNvSpPr>
          <p:nvPr>
            <p:ph type="ftr" sz="quarter" idx="11"/>
          </p:nvPr>
        </p:nvSpPr>
        <p:spPr/>
        <p:txBody>
          <a:bodyPr/>
          <a:lstStyle/>
          <a:p>
            <a:endParaRPr lang="en-NZ" dirty="0"/>
          </a:p>
        </p:txBody>
      </p:sp>
      <p:sp>
        <p:nvSpPr>
          <p:cNvPr id="4" name="Slide Number Placeholder 3">
            <a:extLst>
              <a:ext uri="{FF2B5EF4-FFF2-40B4-BE49-F238E27FC236}">
                <a16:creationId xmlns:a16="http://schemas.microsoft.com/office/drawing/2014/main" id="{60C9C6AD-035F-4F81-BE0E-A30769F2CFE9}"/>
              </a:ext>
            </a:extLst>
          </p:cNvPr>
          <p:cNvSpPr>
            <a:spLocks noGrp="1"/>
          </p:cNvSpPr>
          <p:nvPr>
            <p:ph type="sldNum" sz="quarter" idx="12"/>
          </p:nvPr>
        </p:nvSpPr>
        <p:spPr/>
        <p:txBody>
          <a:bodyPr/>
          <a:lstStyle/>
          <a:p>
            <a:fld id="{4614ECFE-82E3-4CAB-BF30-6FDCD6276F38}" type="slidenum">
              <a:rPr lang="en-NZ" smtClean="0"/>
              <a:pPr/>
              <a:t>‹#›</a:t>
            </a:fld>
            <a:endParaRPr lang="en-NZ" dirty="0"/>
          </a:p>
        </p:txBody>
      </p:sp>
    </p:spTree>
    <p:extLst>
      <p:ext uri="{BB962C8B-B14F-4D97-AF65-F5344CB8AC3E}">
        <p14:creationId xmlns:p14="http://schemas.microsoft.com/office/powerpoint/2010/main" val="36025920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C62F1-7C24-4EAF-A438-C8B4403A8164}"/>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B59F138C-8344-4A67-85EE-CA99E4FF4FEC}"/>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D4FB769E-D456-4D6F-B924-FB77B35F84F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769CCE80-098A-4B64-BE69-5F01E9518B17}"/>
              </a:ext>
            </a:extLst>
          </p:cNvPr>
          <p:cNvSpPr>
            <a:spLocks noGrp="1"/>
          </p:cNvSpPr>
          <p:nvPr>
            <p:ph type="dt" sz="half" idx="10"/>
          </p:nvPr>
        </p:nvSpPr>
        <p:spPr/>
        <p:txBody>
          <a:bodyPr/>
          <a:lstStyle/>
          <a:p>
            <a:fld id="{FC57697A-361F-4338-B0CC-81AB6B2C1D55}" type="datetimeFigureOut">
              <a:rPr lang="en-NZ" smtClean="0"/>
              <a:pPr/>
              <a:t>30/05/2019</a:t>
            </a:fld>
            <a:endParaRPr lang="en-NZ" dirty="0"/>
          </a:p>
        </p:txBody>
      </p:sp>
      <p:sp>
        <p:nvSpPr>
          <p:cNvPr id="6" name="Footer Placeholder 5">
            <a:extLst>
              <a:ext uri="{FF2B5EF4-FFF2-40B4-BE49-F238E27FC236}">
                <a16:creationId xmlns:a16="http://schemas.microsoft.com/office/drawing/2014/main" id="{46FC0110-C6EE-4B86-9924-65AFC920F96B}"/>
              </a:ext>
            </a:extLst>
          </p:cNvPr>
          <p:cNvSpPr>
            <a:spLocks noGrp="1"/>
          </p:cNvSpPr>
          <p:nvPr>
            <p:ph type="ftr" sz="quarter" idx="11"/>
          </p:nvPr>
        </p:nvSpPr>
        <p:spPr/>
        <p:txBody>
          <a:bodyPr/>
          <a:lstStyle/>
          <a:p>
            <a:endParaRPr lang="en-NZ" dirty="0"/>
          </a:p>
        </p:txBody>
      </p:sp>
      <p:sp>
        <p:nvSpPr>
          <p:cNvPr id="7" name="Slide Number Placeholder 6">
            <a:extLst>
              <a:ext uri="{FF2B5EF4-FFF2-40B4-BE49-F238E27FC236}">
                <a16:creationId xmlns:a16="http://schemas.microsoft.com/office/drawing/2014/main" id="{A96669B1-A638-4017-9BFC-45A9F7FE0298}"/>
              </a:ext>
            </a:extLst>
          </p:cNvPr>
          <p:cNvSpPr>
            <a:spLocks noGrp="1"/>
          </p:cNvSpPr>
          <p:nvPr>
            <p:ph type="sldNum" sz="quarter" idx="12"/>
          </p:nvPr>
        </p:nvSpPr>
        <p:spPr/>
        <p:txBody>
          <a:bodyPr/>
          <a:lstStyle/>
          <a:p>
            <a:fld id="{4614ECFE-82E3-4CAB-BF30-6FDCD6276F38}" type="slidenum">
              <a:rPr lang="en-NZ" smtClean="0"/>
              <a:pPr/>
              <a:t>‹#›</a:t>
            </a:fld>
            <a:endParaRPr lang="en-NZ" dirty="0"/>
          </a:p>
        </p:txBody>
      </p:sp>
    </p:spTree>
    <p:extLst>
      <p:ext uri="{BB962C8B-B14F-4D97-AF65-F5344CB8AC3E}">
        <p14:creationId xmlns:p14="http://schemas.microsoft.com/office/powerpoint/2010/main" val="3550359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39C03C-F3D1-499D-879B-4011BE46CC9F}" type="datetimeFigureOut">
              <a:rPr lang="en-NZ" smtClean="0"/>
              <a:t>30/05/2019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75A9337A-CBF5-4BB1-B125-6151B320ACBD}" type="slidenum">
              <a:rPr lang="en-NZ" smtClean="0"/>
              <a:t>‹#›</a:t>
            </a:fld>
            <a:endParaRPr lang="en-NZ" dirty="0"/>
          </a:p>
        </p:txBody>
      </p:sp>
    </p:spTree>
    <p:extLst>
      <p:ext uri="{BB962C8B-B14F-4D97-AF65-F5344CB8AC3E}">
        <p14:creationId xmlns:p14="http://schemas.microsoft.com/office/powerpoint/2010/main" val="31526224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967CB-2644-44BA-98C9-FC2E7580BC1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4429157A-706C-4FAA-B220-7DE8C8B3D495}"/>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NZ" dirty="0"/>
          </a:p>
        </p:txBody>
      </p:sp>
      <p:sp>
        <p:nvSpPr>
          <p:cNvPr id="4" name="Text Placeholder 3">
            <a:extLst>
              <a:ext uri="{FF2B5EF4-FFF2-40B4-BE49-F238E27FC236}">
                <a16:creationId xmlns:a16="http://schemas.microsoft.com/office/drawing/2014/main" id="{AA696B41-FEC1-4815-98F1-D06A09CD2A1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FADB7D2C-71EC-4AA2-92E9-0C6D71F214E3}"/>
              </a:ext>
            </a:extLst>
          </p:cNvPr>
          <p:cNvSpPr>
            <a:spLocks noGrp="1"/>
          </p:cNvSpPr>
          <p:nvPr>
            <p:ph type="dt" sz="half" idx="10"/>
          </p:nvPr>
        </p:nvSpPr>
        <p:spPr/>
        <p:txBody>
          <a:bodyPr/>
          <a:lstStyle/>
          <a:p>
            <a:fld id="{FC57697A-361F-4338-B0CC-81AB6B2C1D55}" type="datetimeFigureOut">
              <a:rPr lang="en-NZ" smtClean="0"/>
              <a:pPr/>
              <a:t>30/05/2019</a:t>
            </a:fld>
            <a:endParaRPr lang="en-NZ" dirty="0"/>
          </a:p>
        </p:txBody>
      </p:sp>
      <p:sp>
        <p:nvSpPr>
          <p:cNvPr id="6" name="Footer Placeholder 5">
            <a:extLst>
              <a:ext uri="{FF2B5EF4-FFF2-40B4-BE49-F238E27FC236}">
                <a16:creationId xmlns:a16="http://schemas.microsoft.com/office/drawing/2014/main" id="{BE5FCC43-2B65-4F1F-891C-F18229C8C700}"/>
              </a:ext>
            </a:extLst>
          </p:cNvPr>
          <p:cNvSpPr>
            <a:spLocks noGrp="1"/>
          </p:cNvSpPr>
          <p:nvPr>
            <p:ph type="ftr" sz="quarter" idx="11"/>
          </p:nvPr>
        </p:nvSpPr>
        <p:spPr/>
        <p:txBody>
          <a:bodyPr/>
          <a:lstStyle/>
          <a:p>
            <a:endParaRPr lang="en-NZ" dirty="0"/>
          </a:p>
        </p:txBody>
      </p:sp>
      <p:sp>
        <p:nvSpPr>
          <p:cNvPr id="7" name="Slide Number Placeholder 6">
            <a:extLst>
              <a:ext uri="{FF2B5EF4-FFF2-40B4-BE49-F238E27FC236}">
                <a16:creationId xmlns:a16="http://schemas.microsoft.com/office/drawing/2014/main" id="{A2EBBF32-1DF0-4A42-A8B9-A1A3EA77EB7A}"/>
              </a:ext>
            </a:extLst>
          </p:cNvPr>
          <p:cNvSpPr>
            <a:spLocks noGrp="1"/>
          </p:cNvSpPr>
          <p:nvPr>
            <p:ph type="sldNum" sz="quarter" idx="12"/>
          </p:nvPr>
        </p:nvSpPr>
        <p:spPr/>
        <p:txBody>
          <a:bodyPr/>
          <a:lstStyle/>
          <a:p>
            <a:fld id="{4614ECFE-82E3-4CAB-BF30-6FDCD6276F38}" type="slidenum">
              <a:rPr lang="en-NZ" smtClean="0"/>
              <a:pPr/>
              <a:t>‹#›</a:t>
            </a:fld>
            <a:endParaRPr lang="en-NZ" dirty="0"/>
          </a:p>
        </p:txBody>
      </p:sp>
    </p:spTree>
    <p:extLst>
      <p:ext uri="{BB962C8B-B14F-4D97-AF65-F5344CB8AC3E}">
        <p14:creationId xmlns:p14="http://schemas.microsoft.com/office/powerpoint/2010/main" val="13403107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00AA1-A14B-490A-9316-4C18B4AC3AC3}"/>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B72B22CF-8144-4F9A-9C84-4B0AE4D8C61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F528C802-455A-4A15-9502-F2ED4FA796E4}"/>
              </a:ext>
            </a:extLst>
          </p:cNvPr>
          <p:cNvSpPr>
            <a:spLocks noGrp="1"/>
          </p:cNvSpPr>
          <p:nvPr>
            <p:ph type="dt" sz="half" idx="10"/>
          </p:nvPr>
        </p:nvSpPr>
        <p:spPr/>
        <p:txBody>
          <a:bodyPr/>
          <a:lstStyle/>
          <a:p>
            <a:fld id="{FC57697A-361F-4338-B0CC-81AB6B2C1D55}" type="datetimeFigureOut">
              <a:rPr lang="en-NZ" smtClean="0"/>
              <a:pPr/>
              <a:t>30/05/2019</a:t>
            </a:fld>
            <a:endParaRPr lang="en-NZ" dirty="0"/>
          </a:p>
        </p:txBody>
      </p:sp>
      <p:sp>
        <p:nvSpPr>
          <p:cNvPr id="5" name="Footer Placeholder 4">
            <a:extLst>
              <a:ext uri="{FF2B5EF4-FFF2-40B4-BE49-F238E27FC236}">
                <a16:creationId xmlns:a16="http://schemas.microsoft.com/office/drawing/2014/main" id="{738CF560-C885-463A-A41F-4D47A6182EAC}"/>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id="{10F68A96-95A5-4CDA-A2C2-58CFBA5CC40F}"/>
              </a:ext>
            </a:extLst>
          </p:cNvPr>
          <p:cNvSpPr>
            <a:spLocks noGrp="1"/>
          </p:cNvSpPr>
          <p:nvPr>
            <p:ph type="sldNum" sz="quarter" idx="12"/>
          </p:nvPr>
        </p:nvSpPr>
        <p:spPr/>
        <p:txBody>
          <a:bodyPr/>
          <a:lstStyle/>
          <a:p>
            <a:fld id="{4614ECFE-82E3-4CAB-BF30-6FDCD6276F38}" type="slidenum">
              <a:rPr lang="en-NZ" smtClean="0"/>
              <a:pPr/>
              <a:t>‹#›</a:t>
            </a:fld>
            <a:endParaRPr lang="en-NZ" dirty="0"/>
          </a:p>
        </p:txBody>
      </p:sp>
    </p:spTree>
    <p:extLst>
      <p:ext uri="{BB962C8B-B14F-4D97-AF65-F5344CB8AC3E}">
        <p14:creationId xmlns:p14="http://schemas.microsoft.com/office/powerpoint/2010/main" val="3142920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5ED9F36-00BF-4688-A002-C92F28B76B1B}"/>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745A9F6D-4349-487F-83A4-91FCECB90233}"/>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C943108D-91A6-413F-A936-14AAE818721C}"/>
              </a:ext>
            </a:extLst>
          </p:cNvPr>
          <p:cNvSpPr>
            <a:spLocks noGrp="1"/>
          </p:cNvSpPr>
          <p:nvPr>
            <p:ph type="dt" sz="half" idx="10"/>
          </p:nvPr>
        </p:nvSpPr>
        <p:spPr/>
        <p:txBody>
          <a:bodyPr/>
          <a:lstStyle/>
          <a:p>
            <a:fld id="{FC57697A-361F-4338-B0CC-81AB6B2C1D55}" type="datetimeFigureOut">
              <a:rPr lang="en-NZ" smtClean="0"/>
              <a:pPr/>
              <a:t>30/05/2019</a:t>
            </a:fld>
            <a:endParaRPr lang="en-NZ" dirty="0"/>
          </a:p>
        </p:txBody>
      </p:sp>
      <p:sp>
        <p:nvSpPr>
          <p:cNvPr id="5" name="Footer Placeholder 4">
            <a:extLst>
              <a:ext uri="{FF2B5EF4-FFF2-40B4-BE49-F238E27FC236}">
                <a16:creationId xmlns:a16="http://schemas.microsoft.com/office/drawing/2014/main" id="{F767C123-208D-48C4-A650-552A4916DE39}"/>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id="{679364C4-2513-4EF8-91F3-BB59A52C070B}"/>
              </a:ext>
            </a:extLst>
          </p:cNvPr>
          <p:cNvSpPr>
            <a:spLocks noGrp="1"/>
          </p:cNvSpPr>
          <p:nvPr>
            <p:ph type="sldNum" sz="quarter" idx="12"/>
          </p:nvPr>
        </p:nvSpPr>
        <p:spPr/>
        <p:txBody>
          <a:bodyPr/>
          <a:lstStyle/>
          <a:p>
            <a:fld id="{4614ECFE-82E3-4CAB-BF30-6FDCD6276F38}" type="slidenum">
              <a:rPr lang="en-NZ" smtClean="0"/>
              <a:pPr/>
              <a:t>‹#›</a:t>
            </a:fld>
            <a:endParaRPr lang="en-NZ" dirty="0"/>
          </a:p>
        </p:txBody>
      </p:sp>
    </p:spTree>
    <p:extLst>
      <p:ext uri="{BB962C8B-B14F-4D97-AF65-F5344CB8AC3E}">
        <p14:creationId xmlns:p14="http://schemas.microsoft.com/office/powerpoint/2010/main" val="4084036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539C03C-F3D1-499D-879B-4011BE46CC9F}" type="datetimeFigureOut">
              <a:rPr lang="en-NZ" smtClean="0"/>
              <a:t>30/05/2019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75A9337A-CBF5-4BB1-B125-6151B320ACBD}" type="slidenum">
              <a:rPr lang="en-NZ" smtClean="0"/>
              <a:t>‹#›</a:t>
            </a:fld>
            <a:endParaRPr lang="en-NZ" dirty="0"/>
          </a:p>
        </p:txBody>
      </p:sp>
    </p:spTree>
    <p:extLst>
      <p:ext uri="{BB962C8B-B14F-4D97-AF65-F5344CB8AC3E}">
        <p14:creationId xmlns:p14="http://schemas.microsoft.com/office/powerpoint/2010/main" val="295812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539C03C-F3D1-499D-879B-4011BE46CC9F}" type="datetimeFigureOut">
              <a:rPr lang="en-NZ" smtClean="0"/>
              <a:t>30/05/2019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75A9337A-CBF5-4BB1-B125-6151B320ACBD}" type="slidenum">
              <a:rPr lang="en-NZ" smtClean="0"/>
              <a:t>‹#›</a:t>
            </a:fld>
            <a:endParaRPr lang="en-NZ" dirty="0"/>
          </a:p>
        </p:txBody>
      </p:sp>
    </p:spTree>
    <p:extLst>
      <p:ext uri="{BB962C8B-B14F-4D97-AF65-F5344CB8AC3E}">
        <p14:creationId xmlns:p14="http://schemas.microsoft.com/office/powerpoint/2010/main" val="2478954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539C03C-F3D1-499D-879B-4011BE46CC9F}" type="datetimeFigureOut">
              <a:rPr lang="en-NZ" smtClean="0"/>
              <a:t>30/05/2019</a:t>
            </a:fld>
            <a:endParaRPr lang="en-NZ" dirty="0"/>
          </a:p>
        </p:txBody>
      </p:sp>
      <p:sp>
        <p:nvSpPr>
          <p:cNvPr id="8" name="Footer Placeholder 7"/>
          <p:cNvSpPr>
            <a:spLocks noGrp="1"/>
          </p:cNvSpPr>
          <p:nvPr>
            <p:ph type="ftr" sz="quarter" idx="11"/>
          </p:nvPr>
        </p:nvSpPr>
        <p:spPr/>
        <p:txBody>
          <a:bodyPr/>
          <a:lstStyle/>
          <a:p>
            <a:endParaRPr lang="en-NZ" dirty="0"/>
          </a:p>
        </p:txBody>
      </p:sp>
      <p:sp>
        <p:nvSpPr>
          <p:cNvPr id="9" name="Slide Number Placeholder 8"/>
          <p:cNvSpPr>
            <a:spLocks noGrp="1"/>
          </p:cNvSpPr>
          <p:nvPr>
            <p:ph type="sldNum" sz="quarter" idx="12"/>
          </p:nvPr>
        </p:nvSpPr>
        <p:spPr/>
        <p:txBody>
          <a:bodyPr/>
          <a:lstStyle/>
          <a:p>
            <a:fld id="{75A9337A-CBF5-4BB1-B125-6151B320ACBD}" type="slidenum">
              <a:rPr lang="en-NZ" smtClean="0"/>
              <a:t>‹#›</a:t>
            </a:fld>
            <a:endParaRPr lang="en-NZ" dirty="0"/>
          </a:p>
        </p:txBody>
      </p:sp>
    </p:spTree>
    <p:extLst>
      <p:ext uri="{BB962C8B-B14F-4D97-AF65-F5344CB8AC3E}">
        <p14:creationId xmlns:p14="http://schemas.microsoft.com/office/powerpoint/2010/main" val="3930547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539C03C-F3D1-499D-879B-4011BE46CC9F}" type="datetimeFigureOut">
              <a:rPr lang="en-NZ" smtClean="0"/>
              <a:t>30/05/2019</a:t>
            </a:fld>
            <a:endParaRPr lang="en-NZ" dirty="0"/>
          </a:p>
        </p:txBody>
      </p:sp>
      <p:sp>
        <p:nvSpPr>
          <p:cNvPr id="4" name="Footer Placeholder 3"/>
          <p:cNvSpPr>
            <a:spLocks noGrp="1"/>
          </p:cNvSpPr>
          <p:nvPr>
            <p:ph type="ftr" sz="quarter" idx="11"/>
          </p:nvPr>
        </p:nvSpPr>
        <p:spPr/>
        <p:txBody>
          <a:bodyPr/>
          <a:lstStyle/>
          <a:p>
            <a:endParaRPr lang="en-NZ" dirty="0"/>
          </a:p>
        </p:txBody>
      </p:sp>
      <p:sp>
        <p:nvSpPr>
          <p:cNvPr id="5" name="Slide Number Placeholder 4"/>
          <p:cNvSpPr>
            <a:spLocks noGrp="1"/>
          </p:cNvSpPr>
          <p:nvPr>
            <p:ph type="sldNum" sz="quarter" idx="12"/>
          </p:nvPr>
        </p:nvSpPr>
        <p:spPr/>
        <p:txBody>
          <a:bodyPr/>
          <a:lstStyle/>
          <a:p>
            <a:fld id="{75A9337A-CBF5-4BB1-B125-6151B320ACBD}" type="slidenum">
              <a:rPr lang="en-NZ" smtClean="0"/>
              <a:t>‹#›</a:t>
            </a:fld>
            <a:endParaRPr lang="en-NZ" dirty="0"/>
          </a:p>
        </p:txBody>
      </p:sp>
    </p:spTree>
    <p:extLst>
      <p:ext uri="{BB962C8B-B14F-4D97-AF65-F5344CB8AC3E}">
        <p14:creationId xmlns:p14="http://schemas.microsoft.com/office/powerpoint/2010/main" val="4147840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39C03C-F3D1-499D-879B-4011BE46CC9F}" type="datetimeFigureOut">
              <a:rPr lang="en-NZ" smtClean="0"/>
              <a:t>30/05/2019</a:t>
            </a:fld>
            <a:endParaRPr lang="en-NZ" dirty="0"/>
          </a:p>
        </p:txBody>
      </p:sp>
      <p:sp>
        <p:nvSpPr>
          <p:cNvPr id="3" name="Footer Placeholder 2"/>
          <p:cNvSpPr>
            <a:spLocks noGrp="1"/>
          </p:cNvSpPr>
          <p:nvPr>
            <p:ph type="ftr" sz="quarter" idx="11"/>
          </p:nvPr>
        </p:nvSpPr>
        <p:spPr/>
        <p:txBody>
          <a:bodyPr/>
          <a:lstStyle/>
          <a:p>
            <a:endParaRPr lang="en-NZ" dirty="0"/>
          </a:p>
        </p:txBody>
      </p:sp>
      <p:sp>
        <p:nvSpPr>
          <p:cNvPr id="4" name="Slide Number Placeholder 3"/>
          <p:cNvSpPr>
            <a:spLocks noGrp="1"/>
          </p:cNvSpPr>
          <p:nvPr>
            <p:ph type="sldNum" sz="quarter" idx="12"/>
          </p:nvPr>
        </p:nvSpPr>
        <p:spPr/>
        <p:txBody>
          <a:bodyPr/>
          <a:lstStyle/>
          <a:p>
            <a:fld id="{75A9337A-CBF5-4BB1-B125-6151B320ACBD}" type="slidenum">
              <a:rPr lang="en-NZ" smtClean="0"/>
              <a:t>‹#›</a:t>
            </a:fld>
            <a:endParaRPr lang="en-NZ" dirty="0"/>
          </a:p>
        </p:txBody>
      </p:sp>
    </p:spTree>
    <p:extLst>
      <p:ext uri="{BB962C8B-B14F-4D97-AF65-F5344CB8AC3E}">
        <p14:creationId xmlns:p14="http://schemas.microsoft.com/office/powerpoint/2010/main" val="2404790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539C03C-F3D1-499D-879B-4011BE46CC9F}" type="datetimeFigureOut">
              <a:rPr lang="en-NZ" smtClean="0"/>
              <a:t>30/05/2019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75A9337A-CBF5-4BB1-B125-6151B320ACBD}" type="slidenum">
              <a:rPr lang="en-NZ" smtClean="0"/>
              <a:t>‹#›</a:t>
            </a:fld>
            <a:endParaRPr lang="en-NZ" dirty="0"/>
          </a:p>
        </p:txBody>
      </p:sp>
    </p:spTree>
    <p:extLst>
      <p:ext uri="{BB962C8B-B14F-4D97-AF65-F5344CB8AC3E}">
        <p14:creationId xmlns:p14="http://schemas.microsoft.com/office/powerpoint/2010/main" val="795623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539C03C-F3D1-499D-879B-4011BE46CC9F}" type="datetimeFigureOut">
              <a:rPr lang="en-NZ" smtClean="0"/>
              <a:t>30/05/2019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75A9337A-CBF5-4BB1-B125-6151B320ACBD}" type="slidenum">
              <a:rPr lang="en-NZ" smtClean="0"/>
              <a:t>‹#›</a:t>
            </a:fld>
            <a:endParaRPr lang="en-NZ" dirty="0"/>
          </a:p>
        </p:txBody>
      </p:sp>
    </p:spTree>
    <p:extLst>
      <p:ext uri="{BB962C8B-B14F-4D97-AF65-F5344CB8AC3E}">
        <p14:creationId xmlns:p14="http://schemas.microsoft.com/office/powerpoint/2010/main" val="2894236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39C03C-F3D1-499D-879B-4011BE46CC9F}" type="datetimeFigureOut">
              <a:rPr lang="en-NZ" smtClean="0"/>
              <a:t>30/05/2019</a:t>
            </a:fld>
            <a:endParaRPr lang="en-NZ"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A9337A-CBF5-4BB1-B125-6151B320ACBD}" type="slidenum">
              <a:rPr lang="en-NZ" smtClean="0"/>
              <a:t>‹#›</a:t>
            </a:fld>
            <a:endParaRPr lang="en-NZ" dirty="0"/>
          </a:p>
        </p:txBody>
      </p:sp>
    </p:spTree>
    <p:extLst>
      <p:ext uri="{BB962C8B-B14F-4D97-AF65-F5344CB8AC3E}">
        <p14:creationId xmlns:p14="http://schemas.microsoft.com/office/powerpoint/2010/main" val="85311349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F1E15F-AC30-4AB2-8F84-B203C598A4E6}"/>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F2D99A2E-0E3C-4608-8B2B-BF8A00F044B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93E05DCF-A823-4961-9DAF-D8C5876BFF16}"/>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C57697A-361F-4338-B0CC-81AB6B2C1D55}" type="datetimeFigureOut">
              <a:rPr lang="en-NZ" smtClean="0"/>
              <a:pPr/>
              <a:t>30/05/2019</a:t>
            </a:fld>
            <a:endParaRPr lang="en-NZ" dirty="0"/>
          </a:p>
        </p:txBody>
      </p:sp>
      <p:sp>
        <p:nvSpPr>
          <p:cNvPr id="5" name="Footer Placeholder 4">
            <a:extLst>
              <a:ext uri="{FF2B5EF4-FFF2-40B4-BE49-F238E27FC236}">
                <a16:creationId xmlns:a16="http://schemas.microsoft.com/office/drawing/2014/main" id="{03421DB2-3AF8-4015-8EE2-7BA92C5EF0DE}"/>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NZ" dirty="0"/>
          </a:p>
        </p:txBody>
      </p:sp>
      <p:sp>
        <p:nvSpPr>
          <p:cNvPr id="6" name="Slide Number Placeholder 5">
            <a:extLst>
              <a:ext uri="{FF2B5EF4-FFF2-40B4-BE49-F238E27FC236}">
                <a16:creationId xmlns:a16="http://schemas.microsoft.com/office/drawing/2014/main" id="{3516C551-2900-46F8-9366-60C4298342BB}"/>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614ECFE-82E3-4CAB-BF30-6FDCD6276F38}" type="slidenum">
              <a:rPr lang="en-NZ" smtClean="0"/>
              <a:pPr/>
              <a:t>‹#›</a:t>
            </a:fld>
            <a:endParaRPr lang="en-NZ" dirty="0"/>
          </a:p>
        </p:txBody>
      </p:sp>
    </p:spTree>
    <p:extLst>
      <p:ext uri="{BB962C8B-B14F-4D97-AF65-F5344CB8AC3E}">
        <p14:creationId xmlns:p14="http://schemas.microsoft.com/office/powerpoint/2010/main" val="272985896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facebook.com/talkingtroubleaotearoanz/" TargetMode="External"/><Relationship Id="rId3" Type="http://schemas.openxmlformats.org/officeDocument/2006/relationships/hyperlink" Target="https://www.talkingmats.com/" TargetMode="External"/><Relationship Id="rId7" Type="http://schemas.openxmlformats.org/officeDocument/2006/relationships/hyperlink" Target="https://twitter.com/TalkTroubleNZ"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talkingtroublenz.org/" TargetMode="External"/><Relationship Id="rId5" Type="http://schemas.openxmlformats.org/officeDocument/2006/relationships/hyperlink" Target="mailto:contact@talkingtroublenz.org" TargetMode="External"/><Relationship Id="rId4" Type="http://schemas.openxmlformats.org/officeDocument/2006/relationships/hyperlink" Target="http://talkingtroublenz.org/links-and-resources/" TargetMode="External"/><Relationship Id="rId9"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3267" y="1784075"/>
            <a:ext cx="8720192" cy="5139971"/>
          </a:xfrm>
        </p:spPr>
        <p:txBody>
          <a:bodyPr>
            <a:normAutofit fontScale="90000"/>
          </a:bodyPr>
          <a:lstStyle/>
          <a:p>
            <a:pPr algn="l"/>
            <a:r>
              <a:rPr lang="en-NZ" sz="2000" dirty="0"/>
              <a:t>These templates can be used by anyone who wants to help someone create a one page Communication Passport. </a:t>
            </a:r>
            <a:br>
              <a:rPr lang="en-NZ" sz="2000" dirty="0"/>
            </a:br>
            <a:br>
              <a:rPr lang="en-NZ" sz="2000" dirty="0"/>
            </a:br>
            <a:r>
              <a:rPr lang="en-NZ" sz="1400" dirty="0"/>
              <a:t>Our team of speech-language therapists at Talking Trouble Aotearoa NZ often create these with a person so they can have their say about what helps/gets in the way of communicating, and gives a quick and easy guide for others to know how to help. They can choose who needs to see the Communication Passport and what goes in it. We’ve known passports to be given to people before important meetings so they can understand what to do to help, or when transitioning to new places or services. The Communication Passport can be updated when new information comes to light or things change. </a:t>
            </a:r>
            <a:br>
              <a:rPr lang="en-NZ" sz="1400" dirty="0"/>
            </a:br>
            <a:br>
              <a:rPr lang="en-NZ" sz="1400" dirty="0"/>
            </a:br>
            <a:br>
              <a:rPr lang="en-NZ" sz="1400" dirty="0"/>
            </a:br>
            <a:r>
              <a:rPr lang="en-NZ" sz="1400" dirty="0"/>
              <a:t>We sometimes use a Talking Mat </a:t>
            </a:r>
            <a:r>
              <a:rPr lang="en-NZ" sz="1400" dirty="0">
                <a:hlinkClick r:id="rId3"/>
              </a:rPr>
              <a:t>https://www.talkingmats.com/</a:t>
            </a:r>
            <a:r>
              <a:rPr lang="en-NZ" sz="1400" dirty="0"/>
              <a:t> first to help someone reflect on their own communication skills, and what they’d like people to do to support their communication. Sometimes we just open a blank document and start a list about ‘things that are annoying’ and ‘things that help’. There isn’t one way to do these. They can be personalised with colour, decoration and detail, and can be any size and can be laminated. We often make them in Powerpoint, but they can be handwritten or typed. Multiple copies can be useful so everyone who needs the information can get a copy. We like to try to have the person’s own words included. Anyone can help someone put together a Communication Passport – it doesn’t have to be a speech-language therapist.  </a:t>
            </a:r>
            <a:br>
              <a:rPr lang="en-NZ" sz="1400" dirty="0"/>
            </a:br>
            <a:br>
              <a:rPr lang="en-NZ" sz="1400" dirty="0"/>
            </a:br>
            <a:r>
              <a:rPr lang="en-NZ" sz="1400" dirty="0"/>
              <a:t>The example passports we’ve included here have had all identifying information has been removed or changed. </a:t>
            </a:r>
            <a:br>
              <a:rPr lang="en-NZ" sz="1400" dirty="0"/>
            </a:br>
            <a:br>
              <a:rPr lang="en-NZ" sz="1400" dirty="0"/>
            </a:br>
            <a:r>
              <a:rPr lang="en-NZ" sz="1400" dirty="0"/>
              <a:t>You are welcome to use our templates and we’d love to know how you use them and what templates work best in your setting. You can find other materials you might find handy on our website under resources. </a:t>
            </a:r>
            <a:r>
              <a:rPr lang="en-NZ" sz="1400" dirty="0">
                <a:hlinkClick r:id="rId4"/>
              </a:rPr>
              <a:t>http://talkingtroublenz.org/links-and-resources/</a:t>
            </a:r>
            <a:br>
              <a:rPr lang="en-NZ" sz="1600" dirty="0"/>
            </a:br>
            <a:br>
              <a:rPr lang="en-NZ" sz="2000" dirty="0"/>
            </a:br>
            <a:br>
              <a:rPr lang="en-NZ" sz="2000" dirty="0"/>
            </a:br>
            <a:br>
              <a:rPr lang="en-NZ" sz="2000" dirty="0"/>
            </a:br>
            <a:br>
              <a:rPr lang="en-NZ" sz="2000" dirty="0"/>
            </a:br>
            <a:br>
              <a:rPr lang="en-NZ" sz="2000" dirty="0"/>
            </a:br>
            <a:endParaRPr lang="en-NZ" sz="2000" dirty="0"/>
          </a:p>
        </p:txBody>
      </p:sp>
      <p:sp>
        <p:nvSpPr>
          <p:cNvPr id="3" name="Subtitle 2"/>
          <p:cNvSpPr>
            <a:spLocks noGrp="1"/>
          </p:cNvSpPr>
          <p:nvPr>
            <p:ph type="subTitle" idx="1"/>
          </p:nvPr>
        </p:nvSpPr>
        <p:spPr>
          <a:xfrm>
            <a:off x="377076" y="5849381"/>
            <a:ext cx="6215532" cy="919369"/>
          </a:xfrm>
          <a:solidFill>
            <a:schemeClr val="bg1"/>
          </a:solidFill>
          <a:ln w="38100">
            <a:solidFill>
              <a:srgbClr val="6B939D"/>
            </a:solidFill>
          </a:ln>
        </p:spPr>
        <p:txBody>
          <a:bodyPr>
            <a:normAutofit/>
          </a:bodyPr>
          <a:lstStyle/>
          <a:p>
            <a:pPr algn="r"/>
            <a:r>
              <a:rPr lang="en-NZ" sz="1200" dirty="0"/>
              <a:t>Sally Kedge, Speech-language therapist and court-appointed Communication Assistant</a:t>
            </a:r>
          </a:p>
          <a:p>
            <a:pPr algn="r"/>
            <a:r>
              <a:rPr lang="en-NZ" sz="1200" dirty="0">
                <a:hlinkClick r:id="rId5"/>
              </a:rPr>
              <a:t>contact@talkingtroublenz.org</a:t>
            </a:r>
            <a:r>
              <a:rPr lang="en-NZ" sz="1200" dirty="0"/>
              <a:t> Talking Trouble Aotearoa NZ    May 2019 </a:t>
            </a:r>
            <a:r>
              <a:rPr lang="en-NZ" sz="1200" dirty="0">
                <a:hlinkClick r:id="rId6"/>
              </a:rPr>
              <a:t>www.talkingtroublenz.org</a:t>
            </a:r>
            <a:r>
              <a:rPr lang="en-NZ" sz="1200" dirty="0"/>
              <a:t> </a:t>
            </a:r>
          </a:p>
          <a:p>
            <a:pPr algn="r"/>
            <a:r>
              <a:rPr lang="en-NZ" sz="1200" dirty="0">
                <a:hlinkClick r:id="rId7"/>
              </a:rPr>
              <a:t>https://twitter.com/TalkTroubleNZ</a:t>
            </a:r>
            <a:r>
              <a:rPr lang="en-NZ" sz="1200" dirty="0"/>
              <a:t>              </a:t>
            </a:r>
            <a:r>
              <a:rPr lang="en-NZ" sz="1200" dirty="0">
                <a:hlinkClick r:id="rId8"/>
              </a:rPr>
              <a:t>https://www.facebook.com/talkingtroubleaotearoanz/</a:t>
            </a:r>
            <a:endParaRPr lang="en-NZ" sz="1200" dirty="0"/>
          </a:p>
        </p:txBody>
      </p:sp>
      <p:sp>
        <p:nvSpPr>
          <p:cNvPr id="5" name="Rectangle 4"/>
          <p:cNvSpPr/>
          <p:nvPr/>
        </p:nvSpPr>
        <p:spPr>
          <a:xfrm>
            <a:off x="377076" y="143915"/>
            <a:ext cx="4353950" cy="673768"/>
          </a:xfrm>
          <a:prstGeom prst="rect">
            <a:avLst/>
          </a:prstGeom>
          <a:solidFill>
            <a:srgbClr val="4DAE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3000" dirty="0"/>
              <a:t>Communication Passports</a:t>
            </a:r>
          </a:p>
        </p:txBody>
      </p:sp>
      <p:pic>
        <p:nvPicPr>
          <p:cNvPr id="6" name="Picture 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458126" y="143915"/>
            <a:ext cx="1050887" cy="697854"/>
          </a:xfrm>
          <a:prstGeom prst="rect">
            <a:avLst/>
          </a:prstGeom>
        </p:spPr>
      </p:pic>
    </p:spTree>
    <p:extLst>
      <p:ext uri="{BB962C8B-B14F-4D97-AF65-F5344CB8AC3E}">
        <p14:creationId xmlns:p14="http://schemas.microsoft.com/office/powerpoint/2010/main" val="1287946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CE4A69A-A815-4202-80FA-564490B001CA}"/>
              </a:ext>
            </a:extLst>
          </p:cNvPr>
          <p:cNvSpPr>
            <a:spLocks noGrp="1"/>
          </p:cNvSpPr>
          <p:nvPr>
            <p:ph type="title"/>
          </p:nvPr>
        </p:nvSpPr>
        <p:spPr>
          <a:xfrm>
            <a:off x="339424" y="240513"/>
            <a:ext cx="8708936" cy="994172"/>
          </a:xfrm>
        </p:spPr>
        <p:txBody>
          <a:bodyPr>
            <a:normAutofit/>
          </a:bodyPr>
          <a:lstStyle/>
          <a:p>
            <a:r>
              <a:rPr lang="en-NZ" dirty="0"/>
              <a:t>________’s Communication Passport </a:t>
            </a:r>
            <a:br>
              <a:rPr lang="en-NZ" dirty="0"/>
            </a:br>
            <a:r>
              <a:rPr lang="en-NZ" sz="1350" dirty="0"/>
              <a:t>These recommendations were written by the young person and </a:t>
            </a:r>
            <a:r>
              <a:rPr lang="en-NZ" sz="1650" dirty="0"/>
              <a:t>___________________ </a:t>
            </a:r>
            <a:r>
              <a:rPr lang="en-NZ" sz="900" dirty="0"/>
              <a:t>(profession/role_________________)</a:t>
            </a:r>
          </a:p>
        </p:txBody>
      </p:sp>
      <p:pic>
        <p:nvPicPr>
          <p:cNvPr id="13" name="Picture 12">
            <a:extLst>
              <a:ext uri="{FF2B5EF4-FFF2-40B4-BE49-F238E27FC236}">
                <a16:creationId xmlns:a16="http://schemas.microsoft.com/office/drawing/2014/main" id="{78CF6C06-D0AF-4F21-BCAC-C21BD1D68B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8042" y="30315"/>
            <a:ext cx="633067" cy="420396"/>
          </a:xfrm>
          <a:prstGeom prst="rect">
            <a:avLst/>
          </a:prstGeom>
        </p:spPr>
      </p:pic>
      <p:sp>
        <p:nvSpPr>
          <p:cNvPr id="14" name="Rectangle 13">
            <a:extLst>
              <a:ext uri="{FF2B5EF4-FFF2-40B4-BE49-F238E27FC236}">
                <a16:creationId xmlns:a16="http://schemas.microsoft.com/office/drawing/2014/main" id="{B55515CC-5FED-43CD-B4A9-10CE8F61B140}"/>
              </a:ext>
            </a:extLst>
          </p:cNvPr>
          <p:cNvSpPr/>
          <p:nvPr/>
        </p:nvSpPr>
        <p:spPr>
          <a:xfrm>
            <a:off x="2924296" y="6462216"/>
            <a:ext cx="6035738" cy="2295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NZ" sz="750" dirty="0">
                <a:solidFill>
                  <a:prstClr val="black"/>
                </a:solidFill>
                <a:latin typeface="Calibri" panose="020F0502020204030204"/>
              </a:rPr>
              <a:t>Young person’s full name: 			Professional’s name and role:			</a:t>
            </a:r>
          </a:p>
          <a:p>
            <a:pPr defTabSz="457200"/>
            <a:r>
              <a:rPr lang="en-NZ" sz="750" dirty="0">
                <a:solidFill>
                  <a:prstClr val="black"/>
                </a:solidFill>
                <a:latin typeface="Calibri" panose="020F0502020204030204"/>
              </a:rPr>
              <a:t>Date:</a:t>
            </a:r>
          </a:p>
        </p:txBody>
      </p:sp>
      <p:graphicFrame>
        <p:nvGraphicFramePr>
          <p:cNvPr id="2" name="Table 1">
            <a:extLst>
              <a:ext uri="{FF2B5EF4-FFF2-40B4-BE49-F238E27FC236}">
                <a16:creationId xmlns:a16="http://schemas.microsoft.com/office/drawing/2014/main" id="{3C913596-BD45-4630-AE4C-EDBD2F929C0B}"/>
              </a:ext>
            </a:extLst>
          </p:cNvPr>
          <p:cNvGraphicFramePr>
            <a:graphicFrameLocks noGrp="1"/>
          </p:cNvGraphicFramePr>
          <p:nvPr>
            <p:extLst>
              <p:ext uri="{D42A27DB-BD31-4B8C-83A1-F6EECF244321}">
                <p14:modId xmlns:p14="http://schemas.microsoft.com/office/powerpoint/2010/main" val="1973286642"/>
              </p:ext>
            </p:extLst>
          </p:nvPr>
        </p:nvGraphicFramePr>
        <p:xfrm>
          <a:off x="283450" y="1252973"/>
          <a:ext cx="8684442" cy="5085482"/>
        </p:xfrm>
        <a:graphic>
          <a:graphicData uri="http://schemas.openxmlformats.org/drawingml/2006/table">
            <a:tbl>
              <a:tblPr firstRow="1" bandRow="1">
                <a:tableStyleId>{5C22544A-7EE6-4342-B048-85BDC9FD1C3A}</a:tableStyleId>
              </a:tblPr>
              <a:tblGrid>
                <a:gridCol w="4342221">
                  <a:extLst>
                    <a:ext uri="{9D8B030D-6E8A-4147-A177-3AD203B41FA5}">
                      <a16:colId xmlns:a16="http://schemas.microsoft.com/office/drawing/2014/main" val="1489694937"/>
                    </a:ext>
                  </a:extLst>
                </a:gridCol>
                <a:gridCol w="4342221">
                  <a:extLst>
                    <a:ext uri="{9D8B030D-6E8A-4147-A177-3AD203B41FA5}">
                      <a16:colId xmlns:a16="http://schemas.microsoft.com/office/drawing/2014/main" val="3798426673"/>
                    </a:ext>
                  </a:extLst>
                </a:gridCol>
              </a:tblGrid>
              <a:tr h="6964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dirty="0">
                          <a:solidFill>
                            <a:schemeClr val="tx1"/>
                          </a:solidFill>
                        </a:rPr>
                        <a:t>Things that are </a:t>
                      </a:r>
                      <a:r>
                        <a:rPr lang="en-NZ" dirty="0">
                          <a:solidFill>
                            <a:srgbClr val="FF0000"/>
                          </a:solidFill>
                        </a:rPr>
                        <a:t>annoying</a:t>
                      </a:r>
                    </a:p>
                    <a:p>
                      <a:endParaRPr lang="en-N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dirty="0">
                          <a:solidFill>
                            <a:schemeClr val="tx1"/>
                          </a:solidFill>
                        </a:rPr>
                        <a:t>Things that </a:t>
                      </a:r>
                      <a:r>
                        <a:rPr lang="en-NZ" dirty="0">
                          <a:solidFill>
                            <a:srgbClr val="00B050"/>
                          </a:solidFill>
                        </a:rPr>
                        <a:t>help</a:t>
                      </a:r>
                    </a:p>
                    <a:p>
                      <a:endParaRPr lang="en-N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28289702"/>
                  </a:ext>
                </a:extLst>
              </a:tr>
              <a:tr h="4389040">
                <a:tc>
                  <a:txBody>
                    <a:bodyPr/>
                    <a:lstStyle/>
                    <a:p>
                      <a:endParaRPr lang="en-N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N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09261623"/>
                  </a:ext>
                </a:extLst>
              </a:tr>
            </a:tbl>
          </a:graphicData>
        </a:graphic>
      </p:graphicFrame>
    </p:spTree>
    <p:extLst>
      <p:ext uri="{BB962C8B-B14F-4D97-AF65-F5344CB8AC3E}">
        <p14:creationId xmlns:p14="http://schemas.microsoft.com/office/powerpoint/2010/main" val="2441897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1">
            <a:extLst>
              <a:ext uri="{FF2B5EF4-FFF2-40B4-BE49-F238E27FC236}">
                <a16:creationId xmlns:a16="http://schemas.microsoft.com/office/drawing/2014/main" id="{B17F6E7F-0C8F-481E-B1E5-F3A3B5EB72E5}"/>
              </a:ext>
            </a:extLst>
          </p:cNvPr>
          <p:cNvSpPr txBox="1">
            <a:spLocks noChangeArrowheads="1"/>
          </p:cNvSpPr>
          <p:nvPr/>
        </p:nvSpPr>
        <p:spPr bwMode="auto">
          <a:xfrm>
            <a:off x="3605033" y="127136"/>
            <a:ext cx="1917856" cy="2988000"/>
          </a:xfrm>
          <a:prstGeom prst="rect">
            <a:avLst/>
          </a:prstGeom>
          <a:solidFill>
            <a:srgbClr val="33CCCC">
              <a:alpha val="94510"/>
            </a:srgbClr>
          </a:solidFill>
          <a:ln w="9525">
            <a:solidFill>
              <a:schemeClr val="bg1"/>
            </a:solidFill>
            <a:miter lim="800000"/>
            <a:headEnd/>
            <a:tailEnd/>
          </a:ln>
        </p:spPr>
        <p:txBody>
          <a:bodyPr vert="horz" wrap="square" lIns="68580" tIns="34290" rIns="68580" bIns="34290" numCol="1" anchor="t" anchorCtr="0" compatLnSpc="1">
            <a:prstTxWarp prst="textNoShape">
              <a:avLst/>
            </a:prstTxWarp>
          </a:bodyPr>
          <a:lstStyle/>
          <a:p>
            <a:pPr algn="ctr" defTabSz="685800" eaLnBrk="0" fontAlgn="base" hangingPunct="0">
              <a:spcBef>
                <a:spcPct val="0"/>
              </a:spcBef>
              <a:spcAft>
                <a:spcPct val="0"/>
              </a:spcAft>
            </a:pPr>
            <a:r>
              <a:rPr lang="en-GB" altLang="en-US" sz="1500" b="1" dirty="0">
                <a:solidFill>
                  <a:prstClr val="black"/>
                </a:solidFill>
                <a:latin typeface="Arial" panose="020B0604020202020204" pitchFamily="34" charset="0"/>
                <a:ea typeface="Calibri" panose="020F0502020204030204" pitchFamily="34" charset="0"/>
                <a:cs typeface="Arial" panose="020B0604020202020204" pitchFamily="34" charset="0"/>
              </a:rPr>
              <a:t>My Communication Passport</a:t>
            </a:r>
            <a:endParaRPr lang="en-GB" altLang="en-US" sz="375" dirty="0">
              <a:solidFill>
                <a:prstClr val="black"/>
              </a:solidFill>
              <a:latin typeface="Arial" panose="020B0604020202020204" pitchFamily="34" charset="0"/>
              <a:cs typeface="Arial" panose="020B0604020202020204" pitchFamily="34" charset="0"/>
            </a:endParaRPr>
          </a:p>
          <a:p>
            <a:pPr algn="ctr" defTabSz="685800" eaLnBrk="0" fontAlgn="base" hangingPunct="0">
              <a:spcBef>
                <a:spcPct val="0"/>
              </a:spcBef>
              <a:spcAft>
                <a:spcPct val="0"/>
              </a:spcAft>
            </a:pPr>
            <a:endParaRPr lang="en-GB" altLang="en-US" sz="135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algn="ctr" defTabSz="685800" eaLnBrk="0" fontAlgn="base" hangingPunct="0">
              <a:spcBef>
                <a:spcPct val="0"/>
              </a:spcBef>
              <a:spcAft>
                <a:spcPct val="0"/>
              </a:spcAft>
            </a:pPr>
            <a:r>
              <a:rPr lang="en-GB" altLang="en-US" sz="1350" dirty="0">
                <a:solidFill>
                  <a:prstClr val="black"/>
                </a:solidFill>
                <a:latin typeface="Arial" panose="020B0604020202020204" pitchFamily="34" charset="0"/>
                <a:ea typeface="Times New Roman" panose="02020603050405020304" pitchFamily="18" charset="0"/>
                <a:cs typeface="Arial" panose="020B0604020202020204" pitchFamily="34" charset="0"/>
              </a:rPr>
              <a:t>My name is: </a:t>
            </a:r>
            <a:endParaRPr lang="en-GB" altLang="en-US" sz="375" dirty="0">
              <a:solidFill>
                <a:prstClr val="black"/>
              </a:solidFill>
              <a:latin typeface="Arial" panose="020B0604020202020204" pitchFamily="34" charset="0"/>
              <a:cs typeface="Arial" panose="020B0604020202020204" pitchFamily="34" charset="0"/>
            </a:endParaRPr>
          </a:p>
          <a:p>
            <a:pPr algn="ctr" defTabSz="685800" eaLnBrk="0" fontAlgn="base" hangingPunct="0">
              <a:spcBef>
                <a:spcPct val="0"/>
              </a:spcBef>
              <a:spcAft>
                <a:spcPct val="0"/>
              </a:spcAft>
            </a:pPr>
            <a:endParaRPr lang="en-GB" altLang="en-US" sz="135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algn="ctr" defTabSz="685800" eaLnBrk="0" fontAlgn="base" hangingPunct="0">
              <a:spcBef>
                <a:spcPct val="0"/>
              </a:spcBef>
              <a:spcAft>
                <a:spcPct val="0"/>
              </a:spcAft>
            </a:pPr>
            <a:endParaRPr lang="en-GB" altLang="en-US" sz="135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algn="ctr" defTabSz="685800" eaLnBrk="0" fontAlgn="base" hangingPunct="0">
              <a:spcBef>
                <a:spcPct val="0"/>
              </a:spcBef>
              <a:spcAft>
                <a:spcPct val="0"/>
              </a:spcAft>
            </a:pPr>
            <a:r>
              <a:rPr lang="en-GB" altLang="en-US" sz="1350" dirty="0">
                <a:solidFill>
                  <a:prstClr val="black"/>
                </a:solidFill>
                <a:latin typeface="Arial" panose="020B0604020202020204" pitchFamily="34" charset="0"/>
                <a:ea typeface="Times New Roman" panose="02020603050405020304" pitchFamily="18" charset="0"/>
                <a:cs typeface="Arial" panose="020B0604020202020204" pitchFamily="34" charset="0"/>
              </a:rPr>
              <a:t>This is about me</a:t>
            </a:r>
            <a:endParaRPr lang="en-GB" altLang="en-US" sz="375" dirty="0">
              <a:solidFill>
                <a:prstClr val="black"/>
              </a:solidFill>
              <a:latin typeface="Arial" panose="020B0604020202020204" pitchFamily="34" charset="0"/>
              <a:cs typeface="Arial" panose="020B0604020202020204" pitchFamily="34" charset="0"/>
            </a:endParaRPr>
          </a:p>
          <a:p>
            <a:pPr algn="ctr" defTabSz="685800" eaLnBrk="0" fontAlgn="base" hangingPunct="0">
              <a:spcBef>
                <a:spcPct val="0"/>
              </a:spcBef>
              <a:spcAft>
                <a:spcPct val="0"/>
              </a:spcAft>
            </a:pPr>
            <a:r>
              <a:rPr lang="en-GB" altLang="en-US" sz="1350" dirty="0">
                <a:solidFill>
                  <a:prstClr val="black"/>
                </a:solidFill>
                <a:latin typeface="Arial" panose="020B0604020202020204" pitchFamily="34" charset="0"/>
                <a:ea typeface="Times New Roman" panose="02020603050405020304" pitchFamily="18" charset="0"/>
                <a:cs typeface="Arial" panose="020B0604020202020204" pitchFamily="34" charset="0"/>
              </a:rPr>
              <a:t>Please read!</a:t>
            </a:r>
            <a:endParaRPr lang="en-GB" altLang="en-US" sz="375" dirty="0">
              <a:solidFill>
                <a:prstClr val="black"/>
              </a:solidFill>
              <a:latin typeface="Arial" panose="020B0604020202020204" pitchFamily="34" charset="0"/>
              <a:cs typeface="Arial" panose="020B0604020202020204" pitchFamily="34" charset="0"/>
            </a:endParaRPr>
          </a:p>
          <a:p>
            <a:pPr algn="ctr" defTabSz="685800" eaLnBrk="0" fontAlgn="base" hangingPunct="0">
              <a:spcBef>
                <a:spcPct val="0"/>
              </a:spcBef>
              <a:spcAft>
                <a:spcPct val="0"/>
              </a:spcAft>
            </a:pPr>
            <a:endParaRPr lang="en-GB" altLang="en-US" sz="135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algn="ctr" defTabSz="685800" eaLnBrk="0" fontAlgn="base" hangingPunct="0">
              <a:spcBef>
                <a:spcPct val="0"/>
              </a:spcBef>
              <a:spcAft>
                <a:spcPct val="0"/>
              </a:spcAft>
            </a:pPr>
            <a:r>
              <a:rPr lang="en-GB" altLang="en-US" sz="1350" dirty="0">
                <a:solidFill>
                  <a:prstClr val="black"/>
                </a:solidFill>
                <a:latin typeface="Arial" panose="020B0604020202020204" pitchFamily="34" charset="0"/>
                <a:ea typeface="Times New Roman" panose="02020603050405020304" pitchFamily="18" charset="0"/>
                <a:cs typeface="Arial" panose="020B0604020202020204" pitchFamily="34" charset="0"/>
              </a:rPr>
              <a:t>This will help you to get to know me and how I communicate</a:t>
            </a:r>
            <a:endParaRPr lang="en-GB" altLang="en-US" sz="375" dirty="0">
              <a:solidFill>
                <a:prstClr val="black"/>
              </a:solidFill>
              <a:latin typeface="Arial" panose="020B0604020202020204" pitchFamily="34" charset="0"/>
              <a:cs typeface="Arial" panose="020B0604020202020204" pitchFamily="34" charset="0"/>
            </a:endParaRPr>
          </a:p>
          <a:p>
            <a:pPr defTabSz="685800" eaLnBrk="0" fontAlgn="base" hangingPunct="0">
              <a:spcBef>
                <a:spcPct val="0"/>
              </a:spcBef>
              <a:spcAft>
                <a:spcPct val="0"/>
              </a:spcAft>
            </a:pPr>
            <a:endParaRPr lang="en-GB" altLang="en-US" sz="1350" dirty="0">
              <a:solidFill>
                <a:prstClr val="black"/>
              </a:solidFill>
              <a:latin typeface="Arial" panose="020B0604020202020204" pitchFamily="34" charset="0"/>
              <a:cs typeface="Arial" panose="020B0604020202020204" pitchFamily="34" charset="0"/>
            </a:endParaRPr>
          </a:p>
        </p:txBody>
      </p:sp>
      <p:sp>
        <p:nvSpPr>
          <p:cNvPr id="9" name="Text Box 2">
            <a:extLst>
              <a:ext uri="{FF2B5EF4-FFF2-40B4-BE49-F238E27FC236}">
                <a16:creationId xmlns:a16="http://schemas.microsoft.com/office/drawing/2014/main" id="{6A98FA1A-BD49-4CF3-97B2-5EFDEC4733A2}"/>
              </a:ext>
            </a:extLst>
          </p:cNvPr>
          <p:cNvSpPr txBox="1">
            <a:spLocks noChangeArrowheads="1"/>
          </p:cNvSpPr>
          <p:nvPr/>
        </p:nvSpPr>
        <p:spPr bwMode="auto">
          <a:xfrm>
            <a:off x="130970" y="132884"/>
            <a:ext cx="3521579" cy="2988000"/>
          </a:xfrm>
          <a:prstGeom prst="rect">
            <a:avLst/>
          </a:prstGeom>
          <a:solidFill>
            <a:srgbClr val="FFFFFF"/>
          </a:solidFill>
          <a:ln w="9525">
            <a:solidFill>
              <a:srgbClr val="000000"/>
            </a:solidFill>
            <a:miter lim="800000"/>
            <a:headEnd/>
            <a:tailEnd/>
          </a:ln>
        </p:spPr>
        <p:txBody>
          <a:bodyPr vert="horz" wrap="square" lIns="68580" tIns="34290" rIns="68580" bIns="34290" numCol="1" anchor="t" anchorCtr="0" compatLnSpc="1">
            <a:prstTxWarp prst="textNoShape">
              <a:avLst/>
            </a:prstTxWarp>
          </a:bodyPr>
          <a:lstStyle/>
          <a:p>
            <a:pPr algn="ctr" defTabSz="685800" eaLnBrk="0" fontAlgn="base" hangingPunct="0">
              <a:spcBef>
                <a:spcPct val="0"/>
              </a:spcBef>
              <a:spcAft>
                <a:spcPct val="0"/>
              </a:spcAft>
            </a:pPr>
            <a:r>
              <a:rPr lang="en-GB" altLang="en-US" sz="1350" b="1" dirty="0">
                <a:solidFill>
                  <a:srgbClr val="00FF00"/>
                </a:solidFill>
                <a:latin typeface="Arial" panose="020B0604020202020204" pitchFamily="34" charset="0"/>
                <a:ea typeface="Calibri" panose="020F0502020204030204" pitchFamily="34" charset="0"/>
                <a:cs typeface="Arial" panose="020B0604020202020204" pitchFamily="34" charset="0"/>
              </a:rPr>
              <a:t>!! </a:t>
            </a:r>
            <a:r>
              <a:rPr lang="en-GB" altLang="en-US" sz="1350" b="1" dirty="0">
                <a:solidFill>
                  <a:prstClr val="black"/>
                </a:solidFill>
                <a:latin typeface="Arial" panose="020B0604020202020204" pitchFamily="34" charset="0"/>
                <a:ea typeface="Calibri" panose="020F0502020204030204" pitchFamily="34" charset="0"/>
                <a:cs typeface="Arial" panose="020B0604020202020204" pitchFamily="34" charset="0"/>
              </a:rPr>
              <a:t>You need to know...</a:t>
            </a:r>
            <a:r>
              <a:rPr lang="en-GB" altLang="en-US" sz="1350" b="1" dirty="0">
                <a:solidFill>
                  <a:srgbClr val="00FF00"/>
                </a:solidFill>
                <a:latin typeface="Arial" panose="020B0604020202020204" pitchFamily="34" charset="0"/>
                <a:ea typeface="Calibri" panose="020F0502020204030204" pitchFamily="34" charset="0"/>
                <a:cs typeface="Arial" panose="020B0604020202020204" pitchFamily="34" charset="0"/>
              </a:rPr>
              <a:t> !!</a:t>
            </a:r>
            <a:endParaRPr lang="en-NZ" altLang="en-US" sz="375" dirty="0">
              <a:solidFill>
                <a:prstClr val="black"/>
              </a:solidFill>
              <a:latin typeface="Arial" panose="020B0604020202020204" pitchFamily="34" charset="0"/>
              <a:cs typeface="Arial" panose="020B0604020202020204" pitchFamily="34" charset="0"/>
            </a:endParaRPr>
          </a:p>
          <a:p>
            <a:pPr defTabSz="685800" eaLnBrk="0" fontAlgn="base" hangingPunct="0">
              <a:spcBef>
                <a:spcPct val="0"/>
              </a:spcBef>
              <a:spcAft>
                <a:spcPct val="0"/>
              </a:spcAft>
            </a:pPr>
            <a:endParaRPr lang="en-GB" altLang="en-US" sz="1500" dirty="0">
              <a:latin typeface="Arial" panose="020B0604020202020204" pitchFamily="34" charset="0"/>
              <a:ea typeface="Calibri" panose="020F0502020204030204" pitchFamily="34" charset="0"/>
              <a:cs typeface="Arial" panose="020B0604020202020204" pitchFamily="34" charset="0"/>
            </a:endParaRPr>
          </a:p>
          <a:p>
            <a:pPr defTabSz="685800" eaLnBrk="0" fontAlgn="base" hangingPunct="0">
              <a:spcBef>
                <a:spcPct val="0"/>
              </a:spcBef>
              <a:spcAft>
                <a:spcPct val="0"/>
              </a:spcAft>
            </a:pPr>
            <a:endParaRPr lang="en-GB" altLang="en-US" sz="1500" dirty="0">
              <a:latin typeface="Arial" panose="020B0604020202020204" pitchFamily="34" charset="0"/>
              <a:ea typeface="Calibri" panose="020F0502020204030204" pitchFamily="34" charset="0"/>
              <a:cs typeface="Arial" panose="020B0604020202020204" pitchFamily="34" charset="0"/>
            </a:endParaRPr>
          </a:p>
          <a:p>
            <a:pPr defTabSz="685800" eaLnBrk="0" fontAlgn="base" hangingPunct="0">
              <a:spcBef>
                <a:spcPct val="0"/>
              </a:spcBef>
              <a:spcAft>
                <a:spcPct val="0"/>
              </a:spcAft>
            </a:pPr>
            <a:r>
              <a:rPr lang="en-GB" altLang="en-US" sz="3000" dirty="0">
                <a:solidFill>
                  <a:srgbClr val="00FF00"/>
                </a:solidFill>
                <a:latin typeface="Arial" panose="020B0604020202020204" pitchFamily="34" charset="0"/>
                <a:ea typeface="Calibri" panose="020F0502020204030204" pitchFamily="34" charset="0"/>
                <a:cs typeface="Arial" panose="020B0604020202020204" pitchFamily="34" charset="0"/>
              </a:rPr>
              <a:t>	</a:t>
            </a:r>
            <a:endParaRPr lang="en-NZ" altLang="en-US" sz="375" dirty="0">
              <a:solidFill>
                <a:prstClr val="black"/>
              </a:solidFill>
              <a:latin typeface="Arial" panose="020B0604020202020204" pitchFamily="34" charset="0"/>
              <a:cs typeface="Arial" panose="020B0604020202020204" pitchFamily="34" charset="0"/>
            </a:endParaRPr>
          </a:p>
          <a:p>
            <a:pPr defTabSz="685800" eaLnBrk="0" fontAlgn="base" hangingPunct="0">
              <a:spcBef>
                <a:spcPct val="0"/>
              </a:spcBef>
              <a:spcAft>
                <a:spcPct val="0"/>
              </a:spcAft>
            </a:pPr>
            <a:r>
              <a:rPr lang="en-GB" altLang="en-US" sz="825" dirty="0">
                <a:solidFill>
                  <a:prstClr val="black"/>
                </a:solidFill>
                <a:latin typeface="Arial" panose="020B0604020202020204" pitchFamily="34" charset="0"/>
                <a:ea typeface="Calibri" panose="020F0502020204030204" pitchFamily="34" charset="0"/>
                <a:cs typeface="Arial" panose="020B0604020202020204" pitchFamily="34" charset="0"/>
              </a:rPr>
              <a:t>					</a:t>
            </a:r>
            <a:endParaRPr lang="en-NZ" altLang="en-US" sz="375" dirty="0">
              <a:solidFill>
                <a:prstClr val="black"/>
              </a:solidFill>
              <a:latin typeface="Arial" panose="020B0604020202020204" pitchFamily="34" charset="0"/>
              <a:cs typeface="Arial" panose="020B0604020202020204" pitchFamily="34" charset="0"/>
            </a:endParaRPr>
          </a:p>
          <a:p>
            <a:pPr defTabSz="685800" eaLnBrk="0" fontAlgn="base" hangingPunct="0">
              <a:spcBef>
                <a:spcPct val="0"/>
              </a:spcBef>
              <a:spcAft>
                <a:spcPct val="0"/>
              </a:spcAft>
            </a:pPr>
            <a:r>
              <a:rPr lang="en-NZ" altLang="en-US" sz="825" dirty="0">
                <a:solidFill>
                  <a:srgbClr val="000000"/>
                </a:solidFill>
                <a:latin typeface="Arial" panose="020B0604020202020204" pitchFamily="34" charset="0"/>
                <a:ea typeface="Calibri" panose="020F0502020204030204" pitchFamily="34" charset="0"/>
                <a:cs typeface="Arial" panose="020B0604020202020204" pitchFamily="34" charset="0"/>
              </a:rPr>
              <a:t>                             </a:t>
            </a:r>
            <a:endParaRPr lang="en-NZ" altLang="en-US" sz="375" dirty="0">
              <a:solidFill>
                <a:prstClr val="black"/>
              </a:solidFill>
              <a:latin typeface="Arial" panose="020B0604020202020204" pitchFamily="34" charset="0"/>
              <a:cs typeface="Arial" panose="020B0604020202020204" pitchFamily="34" charset="0"/>
            </a:endParaRPr>
          </a:p>
          <a:p>
            <a:pPr defTabSz="685800" eaLnBrk="0" fontAlgn="base" hangingPunct="0">
              <a:spcBef>
                <a:spcPct val="0"/>
              </a:spcBef>
              <a:spcAft>
                <a:spcPct val="0"/>
              </a:spcAft>
            </a:pPr>
            <a:endParaRPr lang="en-NZ" altLang="en-US" sz="1350" dirty="0">
              <a:solidFill>
                <a:prstClr val="black"/>
              </a:solidFill>
              <a:latin typeface="Arial" panose="020B0604020202020204" pitchFamily="34" charset="0"/>
              <a:cs typeface="Arial" panose="020B0604020202020204" pitchFamily="34" charset="0"/>
            </a:endParaRPr>
          </a:p>
        </p:txBody>
      </p:sp>
      <p:sp>
        <p:nvSpPr>
          <p:cNvPr id="10" name="Text Box 3">
            <a:extLst>
              <a:ext uri="{FF2B5EF4-FFF2-40B4-BE49-F238E27FC236}">
                <a16:creationId xmlns:a16="http://schemas.microsoft.com/office/drawing/2014/main" id="{1BF0E4E5-FF85-40F3-A560-FCC9D9C67C3C}"/>
              </a:ext>
            </a:extLst>
          </p:cNvPr>
          <p:cNvSpPr txBox="1">
            <a:spLocks noChangeArrowheads="1"/>
          </p:cNvSpPr>
          <p:nvPr/>
        </p:nvSpPr>
        <p:spPr bwMode="auto">
          <a:xfrm>
            <a:off x="5542975" y="127136"/>
            <a:ext cx="3523422" cy="2988000"/>
          </a:xfrm>
          <a:prstGeom prst="rect">
            <a:avLst/>
          </a:prstGeom>
          <a:solidFill>
            <a:srgbClr val="FFFFFF"/>
          </a:solidFill>
          <a:ln w="9525">
            <a:solidFill>
              <a:srgbClr val="000000"/>
            </a:solidFill>
            <a:miter lim="800000"/>
            <a:headEnd/>
            <a:tailEnd/>
          </a:ln>
        </p:spPr>
        <p:txBody>
          <a:bodyPr vert="horz" wrap="square" lIns="68580" tIns="34290" rIns="68580" bIns="34290" numCol="1" anchor="t" anchorCtr="0" compatLnSpc="1">
            <a:prstTxWarp prst="textNoShape">
              <a:avLst/>
            </a:prstTxWarp>
          </a:bodyPr>
          <a:lstStyle/>
          <a:p>
            <a:pPr algn="ctr" defTabSz="685800" eaLnBrk="0" fontAlgn="base" hangingPunct="0">
              <a:spcBef>
                <a:spcPct val="0"/>
              </a:spcBef>
              <a:spcAft>
                <a:spcPct val="0"/>
              </a:spcAft>
            </a:pPr>
            <a:r>
              <a:rPr lang="en-GB" altLang="en-US" sz="1350" b="1" dirty="0">
                <a:solidFill>
                  <a:prstClr val="black"/>
                </a:solidFill>
                <a:latin typeface="Arial" panose="020B0604020202020204" pitchFamily="34" charset="0"/>
                <a:ea typeface="Calibri" panose="020F0502020204030204" pitchFamily="34" charset="0"/>
                <a:cs typeface="Arial" panose="020B0604020202020204" pitchFamily="34" charset="0"/>
              </a:rPr>
              <a:t>You can help me to communicate</a:t>
            </a:r>
            <a:endParaRPr lang="en-NZ" altLang="en-US" sz="375" dirty="0">
              <a:solidFill>
                <a:prstClr val="black"/>
              </a:solidFill>
              <a:latin typeface="Arial" panose="020B0604020202020204" pitchFamily="34" charset="0"/>
              <a:cs typeface="Arial" panose="020B0604020202020204" pitchFamily="34" charset="0"/>
            </a:endParaRPr>
          </a:p>
          <a:p>
            <a:pPr defTabSz="685800" eaLnBrk="0" fontAlgn="base" hangingPunct="0">
              <a:spcBef>
                <a:spcPct val="0"/>
              </a:spcBef>
              <a:spcAft>
                <a:spcPct val="0"/>
              </a:spcAft>
            </a:pPr>
            <a:endParaRPr lang="en-NZ" altLang="en-US" sz="1350" dirty="0">
              <a:solidFill>
                <a:prstClr val="black"/>
              </a:solidFill>
              <a:latin typeface="Arial" panose="020B0604020202020204" pitchFamily="34" charset="0"/>
              <a:cs typeface="Arial" panose="020B0604020202020204" pitchFamily="34" charset="0"/>
            </a:endParaRPr>
          </a:p>
        </p:txBody>
      </p:sp>
      <p:sp>
        <p:nvSpPr>
          <p:cNvPr id="11" name="Text Box 5">
            <a:extLst>
              <a:ext uri="{FF2B5EF4-FFF2-40B4-BE49-F238E27FC236}">
                <a16:creationId xmlns:a16="http://schemas.microsoft.com/office/drawing/2014/main" id="{714F8213-FE6F-446F-83CC-558BD9BC105D}"/>
              </a:ext>
            </a:extLst>
          </p:cNvPr>
          <p:cNvSpPr txBox="1">
            <a:spLocks noChangeArrowheads="1"/>
          </p:cNvSpPr>
          <p:nvPr/>
        </p:nvSpPr>
        <p:spPr bwMode="auto">
          <a:xfrm>
            <a:off x="129125" y="3218389"/>
            <a:ext cx="2880000" cy="2988000"/>
          </a:xfrm>
          <a:prstGeom prst="rect">
            <a:avLst/>
          </a:prstGeom>
          <a:solidFill>
            <a:srgbClr val="FFFFFF"/>
          </a:solidFill>
          <a:ln w="9525">
            <a:solidFill>
              <a:srgbClr val="000000"/>
            </a:solidFill>
            <a:miter lim="800000"/>
            <a:headEnd/>
            <a:tailEnd/>
          </a:ln>
        </p:spPr>
        <p:txBody>
          <a:bodyPr vert="horz" wrap="square" lIns="68580" tIns="34290" rIns="68580" bIns="34290" numCol="1" anchor="t" anchorCtr="0" compatLnSpc="1">
            <a:prstTxWarp prst="textNoShape">
              <a:avLst/>
            </a:prstTxWarp>
          </a:bodyPr>
          <a:lstStyle/>
          <a:p>
            <a:pPr defTabSz="685800" eaLnBrk="0" fontAlgn="base" hangingPunct="0">
              <a:spcBef>
                <a:spcPct val="0"/>
              </a:spcBef>
              <a:spcAft>
                <a:spcPct val="0"/>
              </a:spcAft>
            </a:pPr>
            <a:r>
              <a:rPr lang="en-GB" altLang="en-US" sz="1350" b="1" dirty="0">
                <a:solidFill>
                  <a:prstClr val="black"/>
                </a:solidFill>
                <a:latin typeface="Arial Rounded MT Bold" panose="020F0704030504030204" pitchFamily="34" charset="0"/>
                <a:ea typeface="Calibri" panose="020F0502020204030204" pitchFamily="34" charset="0"/>
                <a:cs typeface="Times New Roman" panose="02020603050405020304" pitchFamily="18" charset="0"/>
              </a:rPr>
              <a:t>You can help me to </a:t>
            </a:r>
            <a:r>
              <a:rPr lang="en-GB" altLang="en-US" sz="1350" b="1" i="1" dirty="0">
                <a:solidFill>
                  <a:prstClr val="black"/>
                </a:solidFill>
                <a:latin typeface="Arial Rounded MT Bold" panose="020F0704030504030204" pitchFamily="34" charset="0"/>
                <a:ea typeface="Calibri" panose="020F0502020204030204" pitchFamily="34" charset="0"/>
                <a:cs typeface="Times New Roman" panose="02020603050405020304" pitchFamily="18" charset="0"/>
              </a:rPr>
              <a:t>understand</a:t>
            </a:r>
            <a:r>
              <a:rPr lang="en-GB" altLang="en-US" sz="1350" b="1" dirty="0">
                <a:solidFill>
                  <a:prstClr val="black"/>
                </a:solidFill>
                <a:latin typeface="Arial Rounded MT Bold" panose="020F0704030504030204" pitchFamily="34" charset="0"/>
                <a:ea typeface="Calibri" panose="020F0502020204030204" pitchFamily="34" charset="0"/>
                <a:cs typeface="Times New Roman" panose="02020603050405020304" pitchFamily="18" charset="0"/>
              </a:rPr>
              <a:t> more easily by</a:t>
            </a:r>
            <a:r>
              <a:rPr lang="en-GB" altLang="en-US" sz="135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a:t>
            </a:r>
            <a:endParaRPr lang="en-NZ" altLang="en-US" sz="375" dirty="0">
              <a:solidFill>
                <a:prstClr val="black"/>
              </a:solidFill>
              <a:latin typeface="Calibri" panose="020F0502020204030204"/>
            </a:endParaRPr>
          </a:p>
          <a:p>
            <a:pPr defTabSz="685800" eaLnBrk="0" fontAlgn="base" hangingPunct="0">
              <a:spcBef>
                <a:spcPct val="0"/>
              </a:spcBef>
              <a:spcAft>
                <a:spcPct val="0"/>
              </a:spcAft>
            </a:pPr>
            <a:r>
              <a:rPr lang="en-GB" altLang="en-US" sz="1125" dirty="0">
                <a:solidFill>
                  <a:prstClr val="black"/>
                </a:solidFill>
                <a:latin typeface="Arial Rounded MT Bold" panose="020F0704030504030204" pitchFamily="34" charset="0"/>
                <a:ea typeface="Calibri" panose="020F0502020204030204" pitchFamily="34" charset="0"/>
                <a:cs typeface="Times New Roman" panose="02020603050405020304" pitchFamily="18" charset="0"/>
              </a:rPr>
              <a:t>                   </a:t>
            </a:r>
            <a:endParaRPr lang="en-NZ" altLang="en-US" sz="375" dirty="0">
              <a:solidFill>
                <a:prstClr val="black"/>
              </a:solidFill>
              <a:latin typeface="Calibri" panose="020F0502020204030204"/>
            </a:endParaRPr>
          </a:p>
        </p:txBody>
      </p:sp>
      <p:sp>
        <p:nvSpPr>
          <p:cNvPr id="12" name="Text Box 8">
            <a:extLst>
              <a:ext uri="{FF2B5EF4-FFF2-40B4-BE49-F238E27FC236}">
                <a16:creationId xmlns:a16="http://schemas.microsoft.com/office/drawing/2014/main" id="{5E283107-6C9E-4DCE-B92E-09D8DA014A3A}"/>
              </a:ext>
            </a:extLst>
          </p:cNvPr>
          <p:cNvSpPr txBox="1">
            <a:spLocks noChangeArrowheads="1"/>
          </p:cNvSpPr>
          <p:nvPr/>
        </p:nvSpPr>
        <p:spPr bwMode="auto">
          <a:xfrm>
            <a:off x="6177601" y="3218389"/>
            <a:ext cx="2880000" cy="2988000"/>
          </a:xfrm>
          <a:prstGeom prst="rect">
            <a:avLst/>
          </a:prstGeom>
          <a:solidFill>
            <a:srgbClr val="FFFFFF"/>
          </a:solidFill>
          <a:ln w="9525">
            <a:solidFill>
              <a:srgbClr val="000000"/>
            </a:solidFill>
            <a:miter lim="800000"/>
            <a:headEnd/>
            <a:tailEnd/>
          </a:ln>
        </p:spPr>
        <p:txBody>
          <a:bodyPr vert="horz" wrap="square" lIns="68580" tIns="34290" rIns="68580" bIns="34290" numCol="1" anchor="t" anchorCtr="0" compatLnSpc="1">
            <a:prstTxWarp prst="textNoShape">
              <a:avLst/>
            </a:prstTxWarp>
          </a:bodyPr>
          <a:lstStyle/>
          <a:p>
            <a:pPr algn="ctr" defTabSz="685800" eaLnBrk="0" fontAlgn="base" hangingPunct="0">
              <a:spcBef>
                <a:spcPct val="0"/>
              </a:spcBef>
              <a:spcAft>
                <a:spcPct val="0"/>
              </a:spcAft>
            </a:pPr>
            <a:r>
              <a:rPr lang="en-GB" altLang="en-US" sz="1350" b="1" dirty="0">
                <a:solidFill>
                  <a:prstClr val="black"/>
                </a:solidFill>
                <a:latin typeface="Arial Rounded MT Bold" panose="020F0704030504030204" pitchFamily="34" charset="0"/>
                <a:ea typeface="Calibri" panose="020F0502020204030204" pitchFamily="34" charset="0"/>
                <a:cs typeface="Times New Roman" panose="02020603050405020304" pitchFamily="18" charset="0"/>
              </a:rPr>
              <a:t>You can help me to </a:t>
            </a:r>
            <a:r>
              <a:rPr lang="en-GB" altLang="en-US" sz="1350" b="1" i="1" dirty="0">
                <a:solidFill>
                  <a:prstClr val="black"/>
                </a:solidFill>
                <a:latin typeface="Arial Rounded MT Bold" panose="020F0704030504030204" pitchFamily="34" charset="0"/>
                <a:ea typeface="Calibri" panose="020F0502020204030204" pitchFamily="34" charset="0"/>
                <a:cs typeface="Times New Roman" panose="02020603050405020304" pitchFamily="18" charset="0"/>
              </a:rPr>
              <a:t>use </a:t>
            </a:r>
            <a:r>
              <a:rPr lang="en-GB" altLang="en-US" sz="1350" b="1" i="1" u="sng" dirty="0">
                <a:solidFill>
                  <a:prstClr val="black"/>
                </a:solidFill>
                <a:latin typeface="Arial Rounded MT Bold" panose="020F0704030504030204" pitchFamily="34" charset="0"/>
                <a:ea typeface="Calibri" panose="020F0502020204030204" pitchFamily="34" charset="0"/>
                <a:cs typeface="Times New Roman" panose="02020603050405020304" pitchFamily="18" charset="0"/>
              </a:rPr>
              <a:t>my</a:t>
            </a:r>
            <a:r>
              <a:rPr lang="en-GB" altLang="en-US" sz="1350" b="1" i="1" dirty="0">
                <a:solidFill>
                  <a:prstClr val="black"/>
                </a:solidFill>
                <a:latin typeface="Arial Rounded MT Bold" panose="020F0704030504030204" pitchFamily="34" charset="0"/>
                <a:ea typeface="Calibri" panose="020F0502020204030204" pitchFamily="34" charset="0"/>
                <a:cs typeface="Times New Roman" panose="02020603050405020304" pitchFamily="18" charset="0"/>
              </a:rPr>
              <a:t> language </a:t>
            </a:r>
            <a:r>
              <a:rPr lang="en-GB" altLang="en-US" sz="1350" b="1" dirty="0">
                <a:solidFill>
                  <a:prstClr val="black"/>
                </a:solidFill>
                <a:latin typeface="Arial Rounded MT Bold" panose="020F0704030504030204" pitchFamily="34" charset="0"/>
                <a:ea typeface="Calibri" panose="020F0502020204030204" pitchFamily="34" charset="0"/>
                <a:cs typeface="Times New Roman" panose="02020603050405020304" pitchFamily="18" charset="0"/>
              </a:rPr>
              <a:t>more easily by</a:t>
            </a:r>
            <a:r>
              <a:rPr lang="en-GB" altLang="en-US" sz="135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a:t>
            </a:r>
            <a:endParaRPr lang="en-NZ" altLang="en-US" sz="375" dirty="0">
              <a:solidFill>
                <a:prstClr val="black"/>
              </a:solidFill>
              <a:latin typeface="Calibri" panose="020F0502020204030204"/>
            </a:endParaRPr>
          </a:p>
          <a:p>
            <a:pPr defTabSz="685800" eaLnBrk="0" fontAlgn="base" hangingPunct="0">
              <a:spcBef>
                <a:spcPct val="0"/>
              </a:spcBef>
              <a:spcAft>
                <a:spcPct val="0"/>
              </a:spcAft>
            </a:pPr>
            <a:r>
              <a:rPr lang="en-NZ" altLang="en-US" sz="1350" dirty="0">
                <a:solidFill>
                  <a:prstClr val="black"/>
                </a:solidFill>
                <a:latin typeface="Arial Rounded MT Bold" panose="020F0704030504030204" pitchFamily="34" charset="0"/>
                <a:ea typeface="Calibri" panose="020F0502020204030204" pitchFamily="34" charset="0"/>
                <a:cs typeface="Times New Roman" panose="02020603050405020304" pitchFamily="18" charset="0"/>
              </a:rPr>
              <a:t>     </a:t>
            </a:r>
            <a:endParaRPr lang="en-NZ" altLang="en-US" sz="375" dirty="0">
              <a:solidFill>
                <a:prstClr val="black"/>
              </a:solidFill>
              <a:latin typeface="Calibri" panose="020F0502020204030204"/>
            </a:endParaRPr>
          </a:p>
          <a:p>
            <a:pPr defTabSz="685800" eaLnBrk="0" fontAlgn="base" hangingPunct="0">
              <a:spcBef>
                <a:spcPct val="0"/>
              </a:spcBef>
              <a:spcAft>
                <a:spcPct val="0"/>
              </a:spcAft>
            </a:pPr>
            <a:endParaRPr lang="en-NZ" altLang="en-US" sz="1350" dirty="0">
              <a:solidFill>
                <a:prstClr val="black"/>
              </a:solidFill>
              <a:latin typeface="Arial" panose="020B0604020202020204" pitchFamily="34" charset="0"/>
            </a:endParaRPr>
          </a:p>
        </p:txBody>
      </p:sp>
      <p:sp>
        <p:nvSpPr>
          <p:cNvPr id="13" name="Text Box 12">
            <a:extLst>
              <a:ext uri="{FF2B5EF4-FFF2-40B4-BE49-F238E27FC236}">
                <a16:creationId xmlns:a16="http://schemas.microsoft.com/office/drawing/2014/main" id="{56DFD7DB-F69C-4E57-88CA-E69D59292DAA}"/>
              </a:ext>
            </a:extLst>
          </p:cNvPr>
          <p:cNvSpPr txBox="1">
            <a:spLocks noChangeArrowheads="1"/>
          </p:cNvSpPr>
          <p:nvPr/>
        </p:nvSpPr>
        <p:spPr bwMode="auto">
          <a:xfrm>
            <a:off x="3175397" y="3218389"/>
            <a:ext cx="2880000" cy="2988000"/>
          </a:xfrm>
          <a:prstGeom prst="rect">
            <a:avLst/>
          </a:prstGeom>
          <a:solidFill>
            <a:srgbClr val="FFFFFF"/>
          </a:solidFill>
          <a:ln w="9525">
            <a:solidFill>
              <a:srgbClr val="000000"/>
            </a:solidFill>
            <a:miter lim="800000"/>
            <a:headEnd/>
            <a:tailEnd/>
          </a:ln>
        </p:spPr>
        <p:txBody>
          <a:bodyPr vert="horz" wrap="square" lIns="68580" tIns="34290" rIns="68580" bIns="34290" numCol="1" anchor="t" anchorCtr="0" compatLnSpc="1">
            <a:prstTxWarp prst="textNoShape">
              <a:avLst/>
            </a:prstTxWarp>
          </a:bodyPr>
          <a:lstStyle/>
          <a:p>
            <a:pPr defTabSz="685800" eaLnBrk="0" fontAlgn="base" hangingPunct="0">
              <a:spcBef>
                <a:spcPct val="0"/>
              </a:spcBef>
              <a:spcAft>
                <a:spcPct val="0"/>
              </a:spcAft>
            </a:pPr>
            <a:r>
              <a:rPr lang="en-GB" altLang="en-US" sz="1350" b="1" dirty="0">
                <a:solidFill>
                  <a:prstClr val="black"/>
                </a:solidFill>
                <a:latin typeface="Arial Rounded MT Bold" panose="020F0704030504030204" pitchFamily="34" charset="0"/>
                <a:ea typeface="Calibri" panose="020F0502020204030204" pitchFamily="34" charset="0"/>
                <a:cs typeface="Times New Roman" panose="02020603050405020304" pitchFamily="18" charset="0"/>
              </a:rPr>
              <a:t>I might need extra help with</a:t>
            </a:r>
            <a:r>
              <a:rPr lang="en-GB" altLang="en-US" sz="135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a:t>
            </a:r>
          </a:p>
          <a:p>
            <a:pPr defTabSz="685800" eaLnBrk="0" fontAlgn="base" hangingPunct="0">
              <a:spcBef>
                <a:spcPct val="0"/>
              </a:spcBef>
              <a:spcAft>
                <a:spcPct val="0"/>
              </a:spcAft>
            </a:pPr>
            <a:endParaRPr lang="en-NZ" altLang="en-US" sz="375" dirty="0">
              <a:solidFill>
                <a:prstClr val="black"/>
              </a:solidFill>
              <a:latin typeface="Calibri" panose="020F0502020204030204"/>
            </a:endParaRPr>
          </a:p>
          <a:p>
            <a:pPr defTabSz="685800" eaLnBrk="0" fontAlgn="base" hangingPunct="0">
              <a:spcBef>
                <a:spcPct val="0"/>
              </a:spcBef>
              <a:spcAft>
                <a:spcPct val="0"/>
              </a:spcAft>
            </a:pPr>
            <a:r>
              <a:rPr lang="en-GB" altLang="en-US" sz="1500" dirty="0">
                <a:solidFill>
                  <a:prstClr val="black"/>
                </a:solidFill>
                <a:latin typeface="Arial Rounded MT Bold" panose="020F0704030504030204" pitchFamily="34" charset="0"/>
                <a:ea typeface="Calibri" panose="020F0502020204030204" pitchFamily="34" charset="0"/>
                <a:cs typeface="Times New Roman" panose="02020603050405020304" pitchFamily="18" charset="0"/>
              </a:rPr>
              <a:t>               </a:t>
            </a:r>
            <a:endParaRPr lang="en-GB" altLang="en-US" sz="1350" dirty="0">
              <a:solidFill>
                <a:prstClr val="black"/>
              </a:solidFill>
              <a:latin typeface="Arial" panose="020B0604020202020204" pitchFamily="34" charset="0"/>
            </a:endParaRPr>
          </a:p>
        </p:txBody>
      </p:sp>
      <p:sp>
        <p:nvSpPr>
          <p:cNvPr id="14" name="Rectangle 7">
            <a:extLst>
              <a:ext uri="{FF2B5EF4-FFF2-40B4-BE49-F238E27FC236}">
                <a16:creationId xmlns:a16="http://schemas.microsoft.com/office/drawing/2014/main" id="{8DB7BE86-DD5F-414A-AFF6-86394696EB9E}"/>
              </a:ext>
            </a:extLst>
          </p:cNvPr>
          <p:cNvSpPr>
            <a:spLocks noChangeArrowheads="1"/>
          </p:cNvSpPr>
          <p:nvPr/>
        </p:nvSpPr>
        <p:spPr bwMode="auto">
          <a:xfrm>
            <a:off x="3440907" y="3916149"/>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457200"/>
            <a:endParaRPr lang="en-NZ" sz="1350" dirty="0">
              <a:solidFill>
                <a:prstClr val="black"/>
              </a:solidFill>
              <a:latin typeface="Calibri" panose="020F0502020204030204"/>
            </a:endParaRPr>
          </a:p>
        </p:txBody>
      </p:sp>
      <p:sp>
        <p:nvSpPr>
          <p:cNvPr id="15" name="Rectangle 14">
            <a:extLst>
              <a:ext uri="{FF2B5EF4-FFF2-40B4-BE49-F238E27FC236}">
                <a16:creationId xmlns:a16="http://schemas.microsoft.com/office/drawing/2014/main" id="{4698947C-1B01-45B0-B1CF-94354CAA39B4}"/>
              </a:ext>
            </a:extLst>
          </p:cNvPr>
          <p:cNvSpPr/>
          <p:nvPr/>
        </p:nvSpPr>
        <p:spPr>
          <a:xfrm>
            <a:off x="5600908" y="393696"/>
            <a:ext cx="1623359" cy="2658611"/>
          </a:xfrm>
          <a:prstGeom prst="rect">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defTabSz="457200"/>
            <a:r>
              <a:rPr lang="en-NZ" sz="1400" dirty="0">
                <a:solidFill>
                  <a:prstClr val="black"/>
                </a:solidFill>
                <a:latin typeface="Arial" panose="020B0604020202020204" pitchFamily="34" charset="0"/>
                <a:cs typeface="Arial" panose="020B0604020202020204" pitchFamily="34" charset="0"/>
              </a:rPr>
              <a:t>Please </a:t>
            </a:r>
            <a:r>
              <a:rPr lang="en-NZ" sz="1400" u="sng" dirty="0">
                <a:solidFill>
                  <a:prstClr val="black"/>
                </a:solidFill>
                <a:latin typeface="Arial" panose="020B0604020202020204" pitchFamily="34" charset="0"/>
                <a:cs typeface="Arial" panose="020B0604020202020204" pitchFamily="34" charset="0"/>
              </a:rPr>
              <a:t>do</a:t>
            </a:r>
            <a:r>
              <a:rPr lang="en-NZ" sz="1400" dirty="0">
                <a:solidFill>
                  <a:prstClr val="black"/>
                </a:solidFill>
                <a:latin typeface="Arial" panose="020B0604020202020204" pitchFamily="34" charset="0"/>
                <a:cs typeface="Arial" panose="020B0604020202020204" pitchFamily="34" charset="0"/>
              </a:rPr>
              <a:t>…</a:t>
            </a:r>
          </a:p>
          <a:p>
            <a:pPr defTabSz="457200"/>
            <a:endParaRPr lang="en-NZ" sz="1400" dirty="0">
              <a:solidFill>
                <a:schemeClr val="tx1"/>
              </a:solidFill>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05E8B029-6E40-4680-B6FC-CEBE783D90D6}"/>
              </a:ext>
            </a:extLst>
          </p:cNvPr>
          <p:cNvSpPr/>
          <p:nvPr/>
        </p:nvSpPr>
        <p:spPr>
          <a:xfrm>
            <a:off x="7373354" y="393695"/>
            <a:ext cx="1623600" cy="2658611"/>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defTabSz="457200"/>
            <a:r>
              <a:rPr lang="en-NZ" sz="1400" dirty="0">
                <a:solidFill>
                  <a:prstClr val="black"/>
                </a:solidFill>
                <a:latin typeface="Arial" panose="020B0604020202020204" pitchFamily="34" charset="0"/>
                <a:cs typeface="Arial" panose="020B0604020202020204" pitchFamily="34" charset="0"/>
              </a:rPr>
              <a:t>Please </a:t>
            </a:r>
            <a:r>
              <a:rPr lang="en-NZ" sz="1400" u="sng" dirty="0">
                <a:solidFill>
                  <a:prstClr val="black"/>
                </a:solidFill>
                <a:latin typeface="Arial" panose="020B0604020202020204" pitchFamily="34" charset="0"/>
                <a:cs typeface="Arial" panose="020B0604020202020204" pitchFamily="34" charset="0"/>
              </a:rPr>
              <a:t>don’t</a:t>
            </a:r>
            <a:r>
              <a:rPr lang="en-NZ" sz="1400" dirty="0">
                <a:solidFill>
                  <a:prstClr val="black"/>
                </a:solidFill>
                <a:latin typeface="Arial" panose="020B0604020202020204" pitchFamily="34" charset="0"/>
                <a:cs typeface="Arial" panose="020B0604020202020204" pitchFamily="34" charset="0"/>
              </a:rPr>
              <a:t>…</a:t>
            </a:r>
          </a:p>
          <a:p>
            <a:pPr lvl="0"/>
            <a:endParaRPr lang="en-GB" sz="1100" dirty="0">
              <a:solidFill>
                <a:schemeClr val="tx1"/>
              </a:solidFill>
            </a:endParaRPr>
          </a:p>
          <a:p>
            <a:pPr algn="ctr" defTabSz="457200"/>
            <a:endParaRPr lang="en-NZ" sz="1400" dirty="0">
              <a:solidFill>
                <a:prstClr val="black"/>
              </a:solidFill>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36ACA9DD-601F-4694-AE84-FA8915B1CBC2}"/>
              </a:ext>
            </a:extLst>
          </p:cNvPr>
          <p:cNvSpPr/>
          <p:nvPr/>
        </p:nvSpPr>
        <p:spPr>
          <a:xfrm>
            <a:off x="3175398" y="6350283"/>
            <a:ext cx="5897869" cy="4178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NZ" sz="750" dirty="0">
                <a:solidFill>
                  <a:prstClr val="black"/>
                </a:solidFill>
                <a:latin typeface="Calibri" panose="020F0502020204030204"/>
              </a:rPr>
              <a:t>Young person’s full name: 				Professional’s name and role:		</a:t>
            </a:r>
          </a:p>
          <a:p>
            <a:pPr defTabSz="457200"/>
            <a:r>
              <a:rPr lang="en-NZ" sz="750" dirty="0">
                <a:solidFill>
                  <a:prstClr val="black"/>
                </a:solidFill>
                <a:latin typeface="Calibri" panose="020F0502020204030204"/>
              </a:rPr>
              <a:t>	</a:t>
            </a:r>
          </a:p>
          <a:p>
            <a:pPr defTabSz="457200"/>
            <a:r>
              <a:rPr lang="en-NZ" sz="750" dirty="0">
                <a:solidFill>
                  <a:prstClr val="black"/>
                </a:solidFill>
                <a:latin typeface="Calibri" panose="020F0502020204030204"/>
              </a:rPr>
              <a:t>Date: </a:t>
            </a:r>
          </a:p>
        </p:txBody>
      </p:sp>
      <p:pic>
        <p:nvPicPr>
          <p:cNvPr id="18" name="Picture 17">
            <a:extLst>
              <a:ext uri="{FF2B5EF4-FFF2-40B4-BE49-F238E27FC236}">
                <a16:creationId xmlns:a16="http://schemas.microsoft.com/office/drawing/2014/main" id="{599FC411-4765-4564-A8E5-5FA17B33BA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733" y="6352705"/>
            <a:ext cx="633067" cy="420396"/>
          </a:xfrm>
          <a:prstGeom prst="rect">
            <a:avLst/>
          </a:prstGeom>
        </p:spPr>
      </p:pic>
    </p:spTree>
    <p:extLst>
      <p:ext uri="{BB962C8B-B14F-4D97-AF65-F5344CB8AC3E}">
        <p14:creationId xmlns:p14="http://schemas.microsoft.com/office/powerpoint/2010/main" val="1806528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Alternate Process 1">
            <a:extLst>
              <a:ext uri="{FF2B5EF4-FFF2-40B4-BE49-F238E27FC236}">
                <a16:creationId xmlns:a16="http://schemas.microsoft.com/office/drawing/2014/main" id="{7CADD816-2B30-47FB-8C20-AB8D8AAFAF39}"/>
              </a:ext>
            </a:extLst>
          </p:cNvPr>
          <p:cNvSpPr/>
          <p:nvPr/>
        </p:nvSpPr>
        <p:spPr>
          <a:xfrm>
            <a:off x="450574" y="265044"/>
            <a:ext cx="8242852" cy="516834"/>
          </a:xfrm>
          <a:prstGeom prst="flowChartAlternateProcess">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3" name="TextBox 2">
            <a:extLst>
              <a:ext uri="{FF2B5EF4-FFF2-40B4-BE49-F238E27FC236}">
                <a16:creationId xmlns:a16="http://schemas.microsoft.com/office/drawing/2014/main" id="{A1B71CA0-6D9C-4F40-A644-5AED72DCBD95}"/>
              </a:ext>
            </a:extLst>
          </p:cNvPr>
          <p:cNvSpPr txBox="1"/>
          <p:nvPr/>
        </p:nvSpPr>
        <p:spPr>
          <a:xfrm>
            <a:off x="555800" y="265044"/>
            <a:ext cx="8137626" cy="369332"/>
          </a:xfrm>
          <a:prstGeom prst="rect">
            <a:avLst/>
          </a:prstGeom>
          <a:noFill/>
        </p:spPr>
        <p:txBody>
          <a:bodyPr wrap="square" rtlCol="0">
            <a:spAutoFit/>
          </a:bodyPr>
          <a:lstStyle/>
          <a:p>
            <a:r>
              <a:rPr lang="en-NZ" dirty="0"/>
              <a:t>These recommendations were written by XXXXXXXXXXXX and XXXXXXXXXXXX</a:t>
            </a:r>
          </a:p>
        </p:txBody>
      </p:sp>
      <p:sp>
        <p:nvSpPr>
          <p:cNvPr id="4" name="Flowchart: Alternate Process 3">
            <a:extLst>
              <a:ext uri="{FF2B5EF4-FFF2-40B4-BE49-F238E27FC236}">
                <a16:creationId xmlns:a16="http://schemas.microsoft.com/office/drawing/2014/main" id="{65B969E3-9EAD-41F9-8866-0A39761D9543}"/>
              </a:ext>
            </a:extLst>
          </p:cNvPr>
          <p:cNvSpPr/>
          <p:nvPr/>
        </p:nvSpPr>
        <p:spPr>
          <a:xfrm>
            <a:off x="668740" y="940905"/>
            <a:ext cx="7779224" cy="1298712"/>
          </a:xfrm>
          <a:prstGeom prst="flowChartAlternateProcess">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5" name="TextBox 4">
            <a:extLst>
              <a:ext uri="{FF2B5EF4-FFF2-40B4-BE49-F238E27FC236}">
                <a16:creationId xmlns:a16="http://schemas.microsoft.com/office/drawing/2014/main" id="{D7A703F1-14C7-42E6-B628-C14B4556748A}"/>
              </a:ext>
            </a:extLst>
          </p:cNvPr>
          <p:cNvSpPr txBox="1"/>
          <p:nvPr/>
        </p:nvSpPr>
        <p:spPr>
          <a:xfrm>
            <a:off x="3271172" y="975492"/>
            <a:ext cx="2574359" cy="646331"/>
          </a:xfrm>
          <a:prstGeom prst="rect">
            <a:avLst/>
          </a:prstGeom>
          <a:noFill/>
        </p:spPr>
        <p:txBody>
          <a:bodyPr wrap="none" rtlCol="0">
            <a:spAutoFit/>
          </a:bodyPr>
          <a:lstStyle/>
          <a:p>
            <a:r>
              <a:rPr lang="en-NZ" b="1" dirty="0"/>
              <a:t>Things you need to know</a:t>
            </a:r>
          </a:p>
          <a:p>
            <a:endParaRPr lang="en-NZ" dirty="0"/>
          </a:p>
        </p:txBody>
      </p:sp>
      <p:sp>
        <p:nvSpPr>
          <p:cNvPr id="6" name="Flowchart: Alternate Process 5">
            <a:extLst>
              <a:ext uri="{FF2B5EF4-FFF2-40B4-BE49-F238E27FC236}">
                <a16:creationId xmlns:a16="http://schemas.microsoft.com/office/drawing/2014/main" id="{52E1FBD9-5489-4669-8913-4D188492C4B0}"/>
              </a:ext>
            </a:extLst>
          </p:cNvPr>
          <p:cNvSpPr/>
          <p:nvPr/>
        </p:nvSpPr>
        <p:spPr>
          <a:xfrm>
            <a:off x="450573" y="2398644"/>
            <a:ext cx="3493827" cy="4427071"/>
          </a:xfrm>
          <a:prstGeom prst="flowChartAlternateProcess">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7" name="Flowchart: Alternate Process 6">
            <a:extLst>
              <a:ext uri="{FF2B5EF4-FFF2-40B4-BE49-F238E27FC236}">
                <a16:creationId xmlns:a16="http://schemas.microsoft.com/office/drawing/2014/main" id="{D172B83D-CA0B-4D0E-8402-EDF9005D3CE0}"/>
              </a:ext>
            </a:extLst>
          </p:cNvPr>
          <p:cNvSpPr/>
          <p:nvPr/>
        </p:nvSpPr>
        <p:spPr>
          <a:xfrm>
            <a:off x="5199602" y="2398644"/>
            <a:ext cx="3493827" cy="4427071"/>
          </a:xfrm>
          <a:prstGeom prst="flowChartAlternateProcess">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8" name="TextBox 7">
            <a:extLst>
              <a:ext uri="{FF2B5EF4-FFF2-40B4-BE49-F238E27FC236}">
                <a16:creationId xmlns:a16="http://schemas.microsoft.com/office/drawing/2014/main" id="{D075142D-8E9C-4B15-9D74-7C99828276B3}"/>
              </a:ext>
            </a:extLst>
          </p:cNvPr>
          <p:cNvSpPr txBox="1"/>
          <p:nvPr/>
        </p:nvSpPr>
        <p:spPr>
          <a:xfrm>
            <a:off x="450571" y="2398644"/>
            <a:ext cx="3388599" cy="369332"/>
          </a:xfrm>
          <a:prstGeom prst="rect">
            <a:avLst/>
          </a:prstGeom>
          <a:noFill/>
        </p:spPr>
        <p:txBody>
          <a:bodyPr wrap="square" rtlCol="0">
            <a:spAutoFit/>
          </a:bodyPr>
          <a:lstStyle/>
          <a:p>
            <a:pPr algn="ctr"/>
            <a:r>
              <a:rPr lang="en-NZ" b="1" dirty="0"/>
              <a:t>Things that are tricky</a:t>
            </a:r>
          </a:p>
        </p:txBody>
      </p:sp>
      <p:sp>
        <p:nvSpPr>
          <p:cNvPr id="9" name="TextBox 8">
            <a:extLst>
              <a:ext uri="{FF2B5EF4-FFF2-40B4-BE49-F238E27FC236}">
                <a16:creationId xmlns:a16="http://schemas.microsoft.com/office/drawing/2014/main" id="{ECE2DA5C-BB11-4659-A2FE-43BF7271014B}"/>
              </a:ext>
            </a:extLst>
          </p:cNvPr>
          <p:cNvSpPr txBox="1"/>
          <p:nvPr/>
        </p:nvSpPr>
        <p:spPr>
          <a:xfrm>
            <a:off x="5307284" y="2398644"/>
            <a:ext cx="3278461" cy="923330"/>
          </a:xfrm>
          <a:prstGeom prst="rect">
            <a:avLst/>
          </a:prstGeom>
          <a:noFill/>
        </p:spPr>
        <p:txBody>
          <a:bodyPr wrap="square" rtlCol="0">
            <a:spAutoFit/>
          </a:bodyPr>
          <a:lstStyle/>
          <a:p>
            <a:pPr algn="ctr"/>
            <a:r>
              <a:rPr lang="en-NZ" b="1" dirty="0"/>
              <a:t>Things that help</a:t>
            </a:r>
          </a:p>
          <a:p>
            <a:endParaRPr lang="en-NZ" dirty="0"/>
          </a:p>
          <a:p>
            <a:endParaRPr lang="en-NZ" dirty="0"/>
          </a:p>
        </p:txBody>
      </p:sp>
      <p:pic>
        <p:nvPicPr>
          <p:cNvPr id="10" name="Picture 9">
            <a:extLst>
              <a:ext uri="{FF2B5EF4-FFF2-40B4-BE49-F238E27FC236}">
                <a16:creationId xmlns:a16="http://schemas.microsoft.com/office/drawing/2014/main" id="{6DDBF0EA-FB19-41B4-8273-141DE4A314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53799" y="6500191"/>
            <a:ext cx="490201" cy="325524"/>
          </a:xfrm>
          <a:prstGeom prst="rect">
            <a:avLst/>
          </a:prstGeom>
        </p:spPr>
      </p:pic>
    </p:spTree>
    <p:extLst>
      <p:ext uri="{BB962C8B-B14F-4D97-AF65-F5344CB8AC3E}">
        <p14:creationId xmlns:p14="http://schemas.microsoft.com/office/powerpoint/2010/main" val="1216389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Alternate Process 1">
            <a:extLst>
              <a:ext uri="{FF2B5EF4-FFF2-40B4-BE49-F238E27FC236}">
                <a16:creationId xmlns:a16="http://schemas.microsoft.com/office/drawing/2014/main" id="{7CADD816-2B30-47FB-8C20-AB8D8AAFAF39}"/>
              </a:ext>
            </a:extLst>
          </p:cNvPr>
          <p:cNvSpPr/>
          <p:nvPr/>
        </p:nvSpPr>
        <p:spPr>
          <a:xfrm>
            <a:off x="450574" y="265044"/>
            <a:ext cx="8242852" cy="785834"/>
          </a:xfrm>
          <a:prstGeom prst="flowChartAlternateProcess">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3" name="TextBox 2">
            <a:extLst>
              <a:ext uri="{FF2B5EF4-FFF2-40B4-BE49-F238E27FC236}">
                <a16:creationId xmlns:a16="http://schemas.microsoft.com/office/drawing/2014/main" id="{A1B71CA0-6D9C-4F40-A644-5AED72DCBD95}"/>
              </a:ext>
            </a:extLst>
          </p:cNvPr>
          <p:cNvSpPr txBox="1"/>
          <p:nvPr/>
        </p:nvSpPr>
        <p:spPr>
          <a:xfrm>
            <a:off x="555800" y="265044"/>
            <a:ext cx="8137626" cy="646331"/>
          </a:xfrm>
          <a:prstGeom prst="rect">
            <a:avLst/>
          </a:prstGeom>
          <a:noFill/>
        </p:spPr>
        <p:txBody>
          <a:bodyPr wrap="square" rtlCol="0">
            <a:spAutoFit/>
          </a:bodyPr>
          <a:lstStyle/>
          <a:p>
            <a:pPr algn="ctr"/>
            <a:r>
              <a:rPr lang="en-NZ" b="1" dirty="0"/>
              <a:t>This communication passport was made by XXXXXXXXX and XXXXXXXXXX on ……………..</a:t>
            </a:r>
          </a:p>
        </p:txBody>
      </p:sp>
      <p:sp>
        <p:nvSpPr>
          <p:cNvPr id="4" name="Flowchart: Alternate Process 3">
            <a:extLst>
              <a:ext uri="{FF2B5EF4-FFF2-40B4-BE49-F238E27FC236}">
                <a16:creationId xmlns:a16="http://schemas.microsoft.com/office/drawing/2014/main" id="{65B969E3-9EAD-41F9-8866-0A39761D9543}"/>
              </a:ext>
            </a:extLst>
          </p:cNvPr>
          <p:cNvSpPr/>
          <p:nvPr/>
        </p:nvSpPr>
        <p:spPr>
          <a:xfrm>
            <a:off x="1636149" y="1194180"/>
            <a:ext cx="5522893" cy="946210"/>
          </a:xfrm>
          <a:prstGeom prst="flowChartAlternateProcess">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5" name="TextBox 4">
            <a:extLst>
              <a:ext uri="{FF2B5EF4-FFF2-40B4-BE49-F238E27FC236}">
                <a16:creationId xmlns:a16="http://schemas.microsoft.com/office/drawing/2014/main" id="{D7A703F1-14C7-42E6-B628-C14B4556748A}"/>
              </a:ext>
            </a:extLst>
          </p:cNvPr>
          <p:cNvSpPr txBox="1"/>
          <p:nvPr/>
        </p:nvSpPr>
        <p:spPr>
          <a:xfrm>
            <a:off x="1810553" y="1205292"/>
            <a:ext cx="5522893" cy="923330"/>
          </a:xfrm>
          <a:prstGeom prst="rect">
            <a:avLst/>
          </a:prstGeom>
          <a:noFill/>
        </p:spPr>
        <p:txBody>
          <a:bodyPr wrap="square" rtlCol="0">
            <a:spAutoFit/>
          </a:bodyPr>
          <a:lstStyle/>
          <a:p>
            <a:pPr algn="ctr"/>
            <a:r>
              <a:rPr lang="en-NZ" b="1" dirty="0"/>
              <a:t>Things you need to know</a:t>
            </a:r>
          </a:p>
          <a:p>
            <a:r>
              <a:rPr lang="en-NZ" dirty="0"/>
              <a:t>I enjoy talking but I choose when I talk and when I don’t</a:t>
            </a:r>
          </a:p>
          <a:p>
            <a:r>
              <a:rPr lang="en-NZ" dirty="0"/>
              <a:t>I don’t like meeting new people</a:t>
            </a:r>
          </a:p>
        </p:txBody>
      </p:sp>
      <p:sp>
        <p:nvSpPr>
          <p:cNvPr id="6" name="Flowchart: Alternate Process 5">
            <a:extLst>
              <a:ext uri="{FF2B5EF4-FFF2-40B4-BE49-F238E27FC236}">
                <a16:creationId xmlns:a16="http://schemas.microsoft.com/office/drawing/2014/main" id="{52E1FBD9-5489-4669-8913-4D188492C4B0}"/>
              </a:ext>
            </a:extLst>
          </p:cNvPr>
          <p:cNvSpPr/>
          <p:nvPr/>
        </p:nvSpPr>
        <p:spPr>
          <a:xfrm>
            <a:off x="159027" y="2294804"/>
            <a:ext cx="4174434" cy="4530911"/>
          </a:xfrm>
          <a:prstGeom prst="flowChartAlternateProcess">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7" name="Flowchart: Alternate Process 6">
            <a:extLst>
              <a:ext uri="{FF2B5EF4-FFF2-40B4-BE49-F238E27FC236}">
                <a16:creationId xmlns:a16="http://schemas.microsoft.com/office/drawing/2014/main" id="{D172B83D-CA0B-4D0E-8402-EDF9005D3CE0}"/>
              </a:ext>
            </a:extLst>
          </p:cNvPr>
          <p:cNvSpPr/>
          <p:nvPr/>
        </p:nvSpPr>
        <p:spPr>
          <a:xfrm>
            <a:off x="4681182" y="2283036"/>
            <a:ext cx="4012247" cy="4542679"/>
          </a:xfrm>
          <a:prstGeom prst="flowChartAlternateProcess">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8" name="TextBox 7">
            <a:extLst>
              <a:ext uri="{FF2B5EF4-FFF2-40B4-BE49-F238E27FC236}">
                <a16:creationId xmlns:a16="http://schemas.microsoft.com/office/drawing/2014/main" id="{D075142D-8E9C-4B15-9D74-7C99828276B3}"/>
              </a:ext>
            </a:extLst>
          </p:cNvPr>
          <p:cNvSpPr txBox="1"/>
          <p:nvPr/>
        </p:nvSpPr>
        <p:spPr>
          <a:xfrm>
            <a:off x="321214" y="2283036"/>
            <a:ext cx="4012247" cy="4524315"/>
          </a:xfrm>
          <a:prstGeom prst="rect">
            <a:avLst/>
          </a:prstGeom>
          <a:noFill/>
        </p:spPr>
        <p:txBody>
          <a:bodyPr wrap="square" rtlCol="0">
            <a:spAutoFit/>
          </a:bodyPr>
          <a:lstStyle/>
          <a:p>
            <a:pPr algn="ctr"/>
            <a:r>
              <a:rPr lang="en-NZ" b="1" dirty="0"/>
              <a:t>Things that are tricky</a:t>
            </a:r>
          </a:p>
          <a:p>
            <a:pPr marL="285750" indent="-285750">
              <a:buFont typeface="Arial" panose="020B0604020202020204" pitchFamily="34" charset="0"/>
              <a:buChar char="•"/>
            </a:pPr>
            <a:r>
              <a:rPr lang="en-NZ" dirty="0"/>
              <a:t>Understanding, and remembering what people say</a:t>
            </a:r>
          </a:p>
          <a:p>
            <a:endParaRPr lang="en-NZ" dirty="0"/>
          </a:p>
          <a:p>
            <a:pPr marL="285750" indent="-285750">
              <a:buFont typeface="Arial" panose="020B0604020202020204" pitchFamily="34" charset="0"/>
              <a:buChar char="•"/>
            </a:pPr>
            <a:r>
              <a:rPr lang="en-NZ" dirty="0"/>
              <a:t>Knowing the words for the stuff I want to talk about </a:t>
            </a:r>
          </a:p>
          <a:p>
            <a:endParaRPr lang="en-NZ" dirty="0"/>
          </a:p>
          <a:p>
            <a:pPr marL="285750" indent="-285750">
              <a:buFont typeface="Arial" panose="020B0604020202020204" pitchFamily="34" charset="0"/>
              <a:buChar char="•"/>
            </a:pPr>
            <a:r>
              <a:rPr lang="en-NZ" dirty="0"/>
              <a:t>Making decisions</a:t>
            </a:r>
          </a:p>
          <a:p>
            <a:pPr marL="285750" indent="-285750">
              <a:buFont typeface="Arial" panose="020B0604020202020204" pitchFamily="34" charset="0"/>
              <a:buChar char="•"/>
            </a:pPr>
            <a:endParaRPr lang="en-NZ" dirty="0"/>
          </a:p>
          <a:p>
            <a:pPr marL="285750" indent="-285750">
              <a:buFont typeface="Arial" panose="020B0604020202020204" pitchFamily="34" charset="0"/>
              <a:buChar char="•"/>
            </a:pPr>
            <a:r>
              <a:rPr lang="en-NZ" dirty="0"/>
              <a:t>Explaining things</a:t>
            </a:r>
          </a:p>
          <a:p>
            <a:pPr marL="285750" indent="-285750">
              <a:buFont typeface="Arial" panose="020B0604020202020204" pitchFamily="34" charset="0"/>
              <a:buChar char="•"/>
            </a:pPr>
            <a:endParaRPr lang="en-NZ" dirty="0"/>
          </a:p>
          <a:p>
            <a:pPr marL="285750" indent="-285750">
              <a:buFont typeface="Arial" panose="020B0604020202020204" pitchFamily="34" charset="0"/>
              <a:buChar char="•"/>
            </a:pPr>
            <a:r>
              <a:rPr lang="en-NZ" dirty="0"/>
              <a:t>Staying on topic</a:t>
            </a:r>
          </a:p>
          <a:p>
            <a:endParaRPr lang="en-NZ" dirty="0"/>
          </a:p>
          <a:p>
            <a:pPr marL="285750" indent="-285750">
              <a:buFont typeface="Arial" panose="020B0604020202020204" pitchFamily="34" charset="0"/>
              <a:buChar char="•"/>
            </a:pPr>
            <a:r>
              <a:rPr lang="en-NZ" dirty="0"/>
              <a:t>Reading body language</a:t>
            </a:r>
          </a:p>
          <a:p>
            <a:pPr marL="285750" indent="-285750">
              <a:buFont typeface="Arial" panose="020B0604020202020204" pitchFamily="34" charset="0"/>
              <a:buChar char="•"/>
            </a:pPr>
            <a:endParaRPr lang="en-NZ" dirty="0"/>
          </a:p>
          <a:p>
            <a:pPr marL="285750" indent="-285750">
              <a:buFont typeface="Arial" panose="020B0604020202020204" pitchFamily="34" charset="0"/>
              <a:buChar char="•"/>
            </a:pPr>
            <a:r>
              <a:rPr lang="en-NZ" dirty="0"/>
              <a:t>Asking questions &amp; asking for help</a:t>
            </a:r>
          </a:p>
        </p:txBody>
      </p:sp>
      <p:sp>
        <p:nvSpPr>
          <p:cNvPr id="9" name="TextBox 8">
            <a:extLst>
              <a:ext uri="{FF2B5EF4-FFF2-40B4-BE49-F238E27FC236}">
                <a16:creationId xmlns:a16="http://schemas.microsoft.com/office/drawing/2014/main" id="{ECE2DA5C-BB11-4659-A2FE-43BF7271014B}"/>
              </a:ext>
            </a:extLst>
          </p:cNvPr>
          <p:cNvSpPr txBox="1"/>
          <p:nvPr/>
        </p:nvSpPr>
        <p:spPr>
          <a:xfrm>
            <a:off x="4792193" y="2294804"/>
            <a:ext cx="3901233" cy="4801314"/>
          </a:xfrm>
          <a:prstGeom prst="rect">
            <a:avLst/>
          </a:prstGeom>
          <a:noFill/>
        </p:spPr>
        <p:txBody>
          <a:bodyPr wrap="square" rtlCol="0">
            <a:spAutoFit/>
          </a:bodyPr>
          <a:lstStyle/>
          <a:p>
            <a:pPr algn="ctr"/>
            <a:r>
              <a:rPr lang="en-NZ" b="1" dirty="0"/>
              <a:t>Things that help me</a:t>
            </a:r>
          </a:p>
          <a:p>
            <a:pPr marL="285750" indent="-285750">
              <a:buFont typeface="Arial" panose="020B0604020202020204" pitchFamily="34" charset="0"/>
              <a:buChar char="•"/>
            </a:pPr>
            <a:r>
              <a:rPr lang="en-NZ" dirty="0"/>
              <a:t>Write it down, talk slowly… I’m not a fast thinker</a:t>
            </a:r>
          </a:p>
          <a:p>
            <a:endParaRPr lang="en-NZ" dirty="0"/>
          </a:p>
          <a:p>
            <a:pPr marL="285750" indent="-285750">
              <a:buFont typeface="Arial" panose="020B0604020202020204" pitchFamily="34" charset="0"/>
              <a:buChar char="•"/>
            </a:pPr>
            <a:r>
              <a:rPr lang="en-NZ" dirty="0"/>
              <a:t>Build my vocabulary – word maps, explain new/tricky words </a:t>
            </a:r>
          </a:p>
          <a:p>
            <a:endParaRPr lang="en-NZ" dirty="0"/>
          </a:p>
          <a:p>
            <a:pPr marL="285750" indent="-285750">
              <a:buFont typeface="Arial" panose="020B0604020202020204" pitchFamily="34" charset="0"/>
              <a:buChar char="•"/>
            </a:pPr>
            <a:r>
              <a:rPr lang="en-NZ" dirty="0"/>
              <a:t>Signpost topics so that I can see what topic you want me to stay on</a:t>
            </a:r>
          </a:p>
          <a:p>
            <a:endParaRPr lang="en-NZ" dirty="0"/>
          </a:p>
          <a:p>
            <a:pPr marL="285750" indent="-285750">
              <a:buFont typeface="Arial" panose="020B0604020202020204" pitchFamily="34" charset="0"/>
              <a:buChar char="•"/>
            </a:pPr>
            <a:r>
              <a:rPr lang="en-NZ" dirty="0"/>
              <a:t>Use Comic Strip Conversations to help me give you the best information I can</a:t>
            </a:r>
          </a:p>
          <a:p>
            <a:pPr marL="285750" indent="-285750">
              <a:buFont typeface="Arial" panose="020B0604020202020204" pitchFamily="34" charset="0"/>
              <a:buChar char="•"/>
            </a:pPr>
            <a:endParaRPr lang="en-NZ" dirty="0"/>
          </a:p>
          <a:p>
            <a:pPr marL="285750" indent="-285750">
              <a:buFont typeface="Arial" panose="020B0604020202020204" pitchFamily="34" charset="0"/>
              <a:buChar char="•"/>
            </a:pPr>
            <a:r>
              <a:rPr lang="en-NZ" dirty="0"/>
              <a:t>Check my understanding of the stuff we have just talked about </a:t>
            </a:r>
          </a:p>
          <a:p>
            <a:endParaRPr lang="en-NZ" dirty="0"/>
          </a:p>
        </p:txBody>
      </p:sp>
      <p:pic>
        <p:nvPicPr>
          <p:cNvPr id="10" name="Picture 9">
            <a:extLst>
              <a:ext uri="{FF2B5EF4-FFF2-40B4-BE49-F238E27FC236}">
                <a16:creationId xmlns:a16="http://schemas.microsoft.com/office/drawing/2014/main" id="{AF03E2DF-B828-4EA0-A001-E9CA3EE2E8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1283" y="6505161"/>
            <a:ext cx="482717" cy="320554"/>
          </a:xfrm>
          <a:prstGeom prst="rect">
            <a:avLst/>
          </a:prstGeom>
        </p:spPr>
      </p:pic>
    </p:spTree>
    <p:extLst>
      <p:ext uri="{BB962C8B-B14F-4D97-AF65-F5344CB8AC3E}">
        <p14:creationId xmlns:p14="http://schemas.microsoft.com/office/powerpoint/2010/main" val="1372697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Alternate Process 1">
            <a:extLst>
              <a:ext uri="{FF2B5EF4-FFF2-40B4-BE49-F238E27FC236}">
                <a16:creationId xmlns:a16="http://schemas.microsoft.com/office/drawing/2014/main" id="{7CADD816-2B30-47FB-8C20-AB8D8AAFAF39}"/>
              </a:ext>
            </a:extLst>
          </p:cNvPr>
          <p:cNvSpPr/>
          <p:nvPr/>
        </p:nvSpPr>
        <p:spPr>
          <a:xfrm>
            <a:off x="450574" y="120103"/>
            <a:ext cx="8242852" cy="785834"/>
          </a:xfrm>
          <a:prstGeom prst="flowChartAlternateProcess">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3" name="TextBox 2">
            <a:extLst>
              <a:ext uri="{FF2B5EF4-FFF2-40B4-BE49-F238E27FC236}">
                <a16:creationId xmlns:a16="http://schemas.microsoft.com/office/drawing/2014/main" id="{A1B71CA0-6D9C-4F40-A644-5AED72DCBD95}"/>
              </a:ext>
            </a:extLst>
          </p:cNvPr>
          <p:cNvSpPr txBox="1"/>
          <p:nvPr/>
        </p:nvSpPr>
        <p:spPr>
          <a:xfrm>
            <a:off x="450574" y="174983"/>
            <a:ext cx="8137626" cy="369332"/>
          </a:xfrm>
          <a:prstGeom prst="rect">
            <a:avLst/>
          </a:prstGeom>
          <a:noFill/>
        </p:spPr>
        <p:txBody>
          <a:bodyPr wrap="square" rtlCol="0">
            <a:spAutoFit/>
          </a:bodyPr>
          <a:lstStyle/>
          <a:p>
            <a:pPr algn="ctr"/>
            <a:r>
              <a:rPr lang="en-NZ" b="1" dirty="0"/>
              <a:t>This communication passport was made by XXXXXXXX and XXXXXXXXXXX on …</a:t>
            </a:r>
          </a:p>
        </p:txBody>
      </p:sp>
      <p:sp>
        <p:nvSpPr>
          <p:cNvPr id="4" name="Flowchart: Alternate Process 3">
            <a:extLst>
              <a:ext uri="{FF2B5EF4-FFF2-40B4-BE49-F238E27FC236}">
                <a16:creationId xmlns:a16="http://schemas.microsoft.com/office/drawing/2014/main" id="{65B969E3-9EAD-41F9-8866-0A39761D9543}"/>
              </a:ext>
            </a:extLst>
          </p:cNvPr>
          <p:cNvSpPr/>
          <p:nvPr/>
        </p:nvSpPr>
        <p:spPr>
          <a:xfrm>
            <a:off x="159027" y="978128"/>
            <a:ext cx="8772938" cy="1444536"/>
          </a:xfrm>
          <a:prstGeom prst="flowChartAlternateProcess">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5" name="TextBox 4">
            <a:extLst>
              <a:ext uri="{FF2B5EF4-FFF2-40B4-BE49-F238E27FC236}">
                <a16:creationId xmlns:a16="http://schemas.microsoft.com/office/drawing/2014/main" id="{D7A703F1-14C7-42E6-B628-C14B4556748A}"/>
              </a:ext>
            </a:extLst>
          </p:cNvPr>
          <p:cNvSpPr txBox="1"/>
          <p:nvPr/>
        </p:nvSpPr>
        <p:spPr>
          <a:xfrm>
            <a:off x="159027" y="929059"/>
            <a:ext cx="8772937" cy="1477328"/>
          </a:xfrm>
          <a:prstGeom prst="rect">
            <a:avLst/>
          </a:prstGeom>
          <a:noFill/>
        </p:spPr>
        <p:txBody>
          <a:bodyPr wrap="square" rtlCol="0">
            <a:spAutoFit/>
          </a:bodyPr>
          <a:lstStyle/>
          <a:p>
            <a:pPr algn="ctr"/>
            <a:r>
              <a:rPr lang="en-NZ" b="1" dirty="0"/>
              <a:t>Things you need to know</a:t>
            </a:r>
          </a:p>
          <a:p>
            <a:r>
              <a:rPr lang="en-NZ" dirty="0"/>
              <a:t>I love Hip Hop </a:t>
            </a:r>
          </a:p>
          <a:p>
            <a:r>
              <a:rPr lang="en-NZ" dirty="0"/>
              <a:t>Sometimes I ‘lose it’ and want to leave. You’ll know because I start to swear and fiddle with my clothes. Thinking about, and talking about my big brother calms me down. Perhaps there could be photos of him nearby.</a:t>
            </a:r>
          </a:p>
        </p:txBody>
      </p:sp>
      <p:sp>
        <p:nvSpPr>
          <p:cNvPr id="6" name="Flowchart: Alternate Process 5">
            <a:extLst>
              <a:ext uri="{FF2B5EF4-FFF2-40B4-BE49-F238E27FC236}">
                <a16:creationId xmlns:a16="http://schemas.microsoft.com/office/drawing/2014/main" id="{52E1FBD9-5489-4669-8913-4D188492C4B0}"/>
              </a:ext>
            </a:extLst>
          </p:cNvPr>
          <p:cNvSpPr/>
          <p:nvPr/>
        </p:nvSpPr>
        <p:spPr>
          <a:xfrm>
            <a:off x="182243" y="2576319"/>
            <a:ext cx="4174434" cy="4106698"/>
          </a:xfrm>
          <a:prstGeom prst="flowChartAlternateProcess">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7" name="Flowchart: Alternate Process 6">
            <a:extLst>
              <a:ext uri="{FF2B5EF4-FFF2-40B4-BE49-F238E27FC236}">
                <a16:creationId xmlns:a16="http://schemas.microsoft.com/office/drawing/2014/main" id="{D172B83D-CA0B-4D0E-8402-EDF9005D3CE0}"/>
              </a:ext>
            </a:extLst>
          </p:cNvPr>
          <p:cNvSpPr/>
          <p:nvPr/>
        </p:nvSpPr>
        <p:spPr>
          <a:xfrm>
            <a:off x="4572000" y="2576319"/>
            <a:ext cx="4012247" cy="4110619"/>
          </a:xfrm>
          <a:prstGeom prst="flowChartAlternateProcess">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8" name="TextBox 7">
            <a:extLst>
              <a:ext uri="{FF2B5EF4-FFF2-40B4-BE49-F238E27FC236}">
                <a16:creationId xmlns:a16="http://schemas.microsoft.com/office/drawing/2014/main" id="{D075142D-8E9C-4B15-9D74-7C99828276B3}"/>
              </a:ext>
            </a:extLst>
          </p:cNvPr>
          <p:cNvSpPr txBox="1"/>
          <p:nvPr/>
        </p:nvSpPr>
        <p:spPr>
          <a:xfrm>
            <a:off x="263336" y="2644509"/>
            <a:ext cx="4012247" cy="3693319"/>
          </a:xfrm>
          <a:prstGeom prst="rect">
            <a:avLst/>
          </a:prstGeom>
          <a:noFill/>
        </p:spPr>
        <p:txBody>
          <a:bodyPr wrap="square" rtlCol="0">
            <a:spAutoFit/>
          </a:bodyPr>
          <a:lstStyle/>
          <a:p>
            <a:pPr algn="ctr"/>
            <a:r>
              <a:rPr lang="en-NZ" b="1" dirty="0"/>
              <a:t>Things that are tricky</a:t>
            </a:r>
          </a:p>
          <a:p>
            <a:pPr marL="285750" indent="-285750">
              <a:buFont typeface="Arial" panose="020B0604020202020204" pitchFamily="34" charset="0"/>
              <a:buChar char="•"/>
            </a:pPr>
            <a:r>
              <a:rPr lang="en-NZ" dirty="0"/>
              <a:t>Listening when people don’t explain things &amp; listening to boring stuff </a:t>
            </a:r>
          </a:p>
          <a:p>
            <a:pPr marL="285750" indent="-285750">
              <a:buFont typeface="Arial" panose="020B0604020202020204" pitchFamily="34" charset="0"/>
              <a:buChar char="•"/>
            </a:pPr>
            <a:endParaRPr lang="en-NZ" dirty="0"/>
          </a:p>
          <a:p>
            <a:pPr marL="285750" indent="-285750">
              <a:buFont typeface="Arial" panose="020B0604020202020204" pitchFamily="34" charset="0"/>
              <a:buChar char="•"/>
            </a:pPr>
            <a:r>
              <a:rPr lang="en-NZ" dirty="0"/>
              <a:t>Making decisions – “got my boyfriend on one side and my family on the other wanting me to be safe…don’t always know what to do”</a:t>
            </a:r>
          </a:p>
          <a:p>
            <a:pPr marL="285750" indent="-285750">
              <a:buFont typeface="Arial" panose="020B0604020202020204" pitchFamily="34" charset="0"/>
              <a:buChar char="•"/>
            </a:pPr>
            <a:endParaRPr lang="en-NZ" dirty="0"/>
          </a:p>
          <a:p>
            <a:pPr marL="285750" indent="-285750">
              <a:buFont typeface="Arial" panose="020B0604020202020204" pitchFamily="34" charset="0"/>
              <a:buChar char="•"/>
            </a:pPr>
            <a:r>
              <a:rPr lang="en-NZ" dirty="0"/>
              <a:t>Finding the words I need to say what I want to say is hard. When this happens I just change the subject or say it doesn’t matter</a:t>
            </a:r>
          </a:p>
        </p:txBody>
      </p:sp>
      <p:sp>
        <p:nvSpPr>
          <p:cNvPr id="9" name="TextBox 8">
            <a:extLst>
              <a:ext uri="{FF2B5EF4-FFF2-40B4-BE49-F238E27FC236}">
                <a16:creationId xmlns:a16="http://schemas.microsoft.com/office/drawing/2014/main" id="{ECE2DA5C-BB11-4659-A2FE-43BF7271014B}"/>
              </a:ext>
            </a:extLst>
          </p:cNvPr>
          <p:cNvSpPr txBox="1"/>
          <p:nvPr/>
        </p:nvSpPr>
        <p:spPr>
          <a:xfrm>
            <a:off x="4683014" y="2576319"/>
            <a:ext cx="3901233" cy="4801314"/>
          </a:xfrm>
          <a:prstGeom prst="rect">
            <a:avLst/>
          </a:prstGeom>
          <a:noFill/>
        </p:spPr>
        <p:txBody>
          <a:bodyPr wrap="square" rtlCol="0">
            <a:spAutoFit/>
          </a:bodyPr>
          <a:lstStyle/>
          <a:p>
            <a:pPr algn="ctr"/>
            <a:r>
              <a:rPr lang="en-NZ" b="1" dirty="0"/>
              <a:t>Things that help me</a:t>
            </a:r>
          </a:p>
          <a:p>
            <a:pPr marL="285750" indent="-285750">
              <a:buFont typeface="Arial" panose="020B0604020202020204" pitchFamily="34" charset="0"/>
              <a:buChar char="•"/>
            </a:pPr>
            <a:r>
              <a:rPr lang="en-NZ" dirty="0"/>
              <a:t>Say less. Stick to the key messages you need me to understand. Pause between phrases. Explain what you mean. Check that I’ve understood you before you say anything else</a:t>
            </a:r>
          </a:p>
          <a:p>
            <a:endParaRPr lang="en-NZ" dirty="0"/>
          </a:p>
          <a:p>
            <a:pPr marL="285750" indent="-285750">
              <a:buFont typeface="Arial" panose="020B0604020202020204" pitchFamily="34" charset="0"/>
              <a:buChar char="•"/>
            </a:pPr>
            <a:r>
              <a:rPr lang="en-NZ" dirty="0"/>
              <a:t>Write things down in simple lists, flow diagrams or headings to help me keep paying attention and remember</a:t>
            </a:r>
          </a:p>
          <a:p>
            <a:pPr marL="285750" indent="-285750">
              <a:buFont typeface="Arial" panose="020B0604020202020204" pitchFamily="34" charset="0"/>
              <a:buChar char="•"/>
            </a:pPr>
            <a:endParaRPr lang="en-NZ" dirty="0"/>
          </a:p>
          <a:p>
            <a:pPr marL="285750" indent="-285750">
              <a:buFont typeface="Arial" panose="020B0604020202020204" pitchFamily="34" charset="0"/>
              <a:buChar char="•"/>
            </a:pPr>
            <a:r>
              <a:rPr lang="en-NZ" dirty="0"/>
              <a:t>Build my vocabulary – word maps, explain new/tricky words </a:t>
            </a:r>
          </a:p>
          <a:p>
            <a:pPr marL="285750" indent="-285750">
              <a:buFont typeface="Arial" panose="020B0604020202020204" pitchFamily="34" charset="0"/>
              <a:buChar char="•"/>
            </a:pPr>
            <a:endParaRPr lang="en-NZ" dirty="0"/>
          </a:p>
          <a:p>
            <a:pPr marL="285750" indent="-285750">
              <a:buFont typeface="Arial" panose="020B0604020202020204" pitchFamily="34" charset="0"/>
              <a:buChar char="•"/>
            </a:pPr>
            <a:endParaRPr lang="en-NZ" dirty="0"/>
          </a:p>
          <a:p>
            <a:endParaRPr lang="en-NZ" dirty="0"/>
          </a:p>
        </p:txBody>
      </p:sp>
      <p:pic>
        <p:nvPicPr>
          <p:cNvPr id="10" name="Picture 9">
            <a:extLst>
              <a:ext uri="{FF2B5EF4-FFF2-40B4-BE49-F238E27FC236}">
                <a16:creationId xmlns:a16="http://schemas.microsoft.com/office/drawing/2014/main" id="{E545EA12-7603-43E1-93FD-1BD32F3364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10933" y="6396397"/>
            <a:ext cx="633067" cy="420396"/>
          </a:xfrm>
          <a:prstGeom prst="rect">
            <a:avLst/>
          </a:prstGeom>
        </p:spPr>
      </p:pic>
    </p:spTree>
    <p:extLst>
      <p:ext uri="{BB962C8B-B14F-4D97-AF65-F5344CB8AC3E}">
        <p14:creationId xmlns:p14="http://schemas.microsoft.com/office/powerpoint/2010/main" val="1169863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F02D6-532B-47BE-8656-06C67A3CF10A}"/>
              </a:ext>
            </a:extLst>
          </p:cNvPr>
          <p:cNvSpPr>
            <a:spLocks noGrp="1"/>
          </p:cNvSpPr>
          <p:nvPr>
            <p:ph type="ctrTitle"/>
          </p:nvPr>
        </p:nvSpPr>
        <p:spPr>
          <a:xfrm>
            <a:off x="2864575" y="472109"/>
            <a:ext cx="3094265" cy="648551"/>
          </a:xfrm>
        </p:spPr>
        <p:txBody>
          <a:bodyPr>
            <a:normAutofit/>
          </a:bodyPr>
          <a:lstStyle/>
          <a:p>
            <a:pPr algn="l"/>
            <a:r>
              <a:rPr lang="en-NZ" sz="3600" b="1" dirty="0"/>
              <a:t>Jimmy Jones</a:t>
            </a:r>
          </a:p>
        </p:txBody>
      </p:sp>
      <p:sp>
        <p:nvSpPr>
          <p:cNvPr id="3" name="Subtitle 2">
            <a:extLst>
              <a:ext uri="{FF2B5EF4-FFF2-40B4-BE49-F238E27FC236}">
                <a16:creationId xmlns:a16="http://schemas.microsoft.com/office/drawing/2014/main" id="{FB9AB526-C127-4743-B949-8A6E73D65F8A}"/>
              </a:ext>
            </a:extLst>
          </p:cNvPr>
          <p:cNvSpPr>
            <a:spLocks noGrp="1"/>
          </p:cNvSpPr>
          <p:nvPr>
            <p:ph type="subTitle" idx="1"/>
          </p:nvPr>
        </p:nvSpPr>
        <p:spPr>
          <a:xfrm>
            <a:off x="2922815" y="1142218"/>
            <a:ext cx="2907575" cy="613410"/>
          </a:xfrm>
        </p:spPr>
        <p:txBody>
          <a:bodyPr>
            <a:normAutofit fontScale="92500" lnSpcReduction="20000"/>
          </a:bodyPr>
          <a:lstStyle/>
          <a:p>
            <a:pPr algn="l"/>
            <a:r>
              <a:rPr lang="en-NZ" dirty="0"/>
              <a:t>Communication Passport </a:t>
            </a:r>
            <a:r>
              <a:rPr lang="en-NZ" sz="600" dirty="0"/>
              <a:t>March 2019</a:t>
            </a:r>
          </a:p>
          <a:p>
            <a:pPr algn="l"/>
            <a:r>
              <a:rPr lang="en-NZ" sz="675" dirty="0"/>
              <a:t>This information about Jimmy has been put together during a conversation between Jimmy, his Dad and a speech-language therapist. It is designed to give an overview of what helps and gets in the way for Jimmy. </a:t>
            </a:r>
          </a:p>
        </p:txBody>
      </p:sp>
      <p:sp>
        <p:nvSpPr>
          <p:cNvPr id="4" name="Rectangle 3">
            <a:extLst>
              <a:ext uri="{FF2B5EF4-FFF2-40B4-BE49-F238E27FC236}">
                <a16:creationId xmlns:a16="http://schemas.microsoft.com/office/drawing/2014/main" id="{A7BE28D6-491E-45E2-BDAB-7141AFB4E820}"/>
              </a:ext>
            </a:extLst>
          </p:cNvPr>
          <p:cNvSpPr/>
          <p:nvPr/>
        </p:nvSpPr>
        <p:spPr>
          <a:xfrm>
            <a:off x="199753" y="3709851"/>
            <a:ext cx="2527375" cy="2725736"/>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defTabSz="685800"/>
            <a:r>
              <a:rPr lang="en-NZ" sz="2250" dirty="0">
                <a:solidFill>
                  <a:prstClr val="black"/>
                </a:solidFill>
                <a:latin typeface="Calibri"/>
              </a:rPr>
              <a:t>How to </a:t>
            </a:r>
            <a:r>
              <a:rPr lang="en-NZ" sz="2250" b="1" dirty="0">
                <a:solidFill>
                  <a:srgbClr val="00B050"/>
                </a:solidFill>
                <a:latin typeface="Calibri"/>
              </a:rPr>
              <a:t>help </a:t>
            </a:r>
          </a:p>
          <a:p>
            <a:pPr defTabSz="685800"/>
            <a:endParaRPr lang="en-NZ" sz="1350" b="1" dirty="0">
              <a:solidFill>
                <a:srgbClr val="00B050"/>
              </a:solidFill>
              <a:latin typeface="Calibri"/>
            </a:endParaRPr>
          </a:p>
          <a:p>
            <a:pPr marL="211931" indent="-211931" defTabSz="685800">
              <a:spcAft>
                <a:spcPts val="300"/>
              </a:spcAft>
              <a:buClr>
                <a:srgbClr val="00B050"/>
              </a:buClr>
              <a:buSzPct val="110000"/>
              <a:buFont typeface="Wingdings" pitchFamily="2" charset="2"/>
              <a:buChar char="ü"/>
            </a:pPr>
            <a:r>
              <a:rPr lang="en-NZ" sz="1350" dirty="0">
                <a:solidFill>
                  <a:prstClr val="black"/>
                </a:solidFill>
                <a:latin typeface="Calibri"/>
              </a:rPr>
              <a:t>Don’t talk too much </a:t>
            </a:r>
          </a:p>
          <a:p>
            <a:pPr marL="211931" indent="-211931" defTabSz="685800">
              <a:spcAft>
                <a:spcPts val="300"/>
              </a:spcAft>
              <a:buClr>
                <a:srgbClr val="00B050"/>
              </a:buClr>
              <a:buSzPct val="110000"/>
              <a:buFont typeface="Wingdings" pitchFamily="2" charset="2"/>
              <a:buChar char="ü"/>
            </a:pPr>
            <a:r>
              <a:rPr lang="en-NZ" sz="1350" dirty="0">
                <a:solidFill>
                  <a:prstClr val="black"/>
                </a:solidFill>
                <a:latin typeface="Calibri"/>
              </a:rPr>
              <a:t>Make it </a:t>
            </a:r>
            <a:r>
              <a:rPr lang="en-NZ" sz="1350" b="1" dirty="0">
                <a:solidFill>
                  <a:prstClr val="black"/>
                </a:solidFill>
                <a:latin typeface="Calibri"/>
              </a:rPr>
              <a:t>quick</a:t>
            </a:r>
          </a:p>
          <a:p>
            <a:pPr marL="211931" indent="-211931" defTabSz="685800">
              <a:spcAft>
                <a:spcPts val="300"/>
              </a:spcAft>
              <a:buClr>
                <a:srgbClr val="00B050"/>
              </a:buClr>
              <a:buSzPct val="110000"/>
              <a:buFont typeface="Wingdings" pitchFamily="2" charset="2"/>
              <a:buChar char="ü"/>
            </a:pPr>
            <a:r>
              <a:rPr lang="en-NZ" sz="1350" dirty="0">
                <a:solidFill>
                  <a:prstClr val="black"/>
                </a:solidFill>
                <a:latin typeface="Calibri"/>
              </a:rPr>
              <a:t>Get it all done and get on with it</a:t>
            </a:r>
          </a:p>
          <a:p>
            <a:pPr marL="211931" indent="-211931" defTabSz="685800">
              <a:spcAft>
                <a:spcPts val="300"/>
              </a:spcAft>
              <a:buClr>
                <a:srgbClr val="00B050"/>
              </a:buClr>
              <a:buSzPct val="110000"/>
              <a:buFont typeface="Wingdings" pitchFamily="2" charset="2"/>
              <a:buChar char="ü"/>
            </a:pPr>
            <a:r>
              <a:rPr lang="en-NZ" sz="1350" dirty="0">
                <a:solidFill>
                  <a:prstClr val="black"/>
                </a:solidFill>
                <a:latin typeface="Calibri"/>
              </a:rPr>
              <a:t>Keep talking and reading </a:t>
            </a:r>
            <a:r>
              <a:rPr lang="en-NZ" sz="1350" b="1" dirty="0">
                <a:solidFill>
                  <a:prstClr val="black"/>
                </a:solidFill>
                <a:latin typeface="Calibri"/>
              </a:rPr>
              <a:t>short</a:t>
            </a:r>
            <a:r>
              <a:rPr lang="en-NZ" sz="1350" dirty="0">
                <a:solidFill>
                  <a:prstClr val="black"/>
                </a:solidFill>
                <a:latin typeface="Calibri"/>
              </a:rPr>
              <a:t> and </a:t>
            </a:r>
            <a:r>
              <a:rPr lang="en-NZ" sz="1350" b="1" dirty="0">
                <a:solidFill>
                  <a:prstClr val="black"/>
                </a:solidFill>
                <a:latin typeface="Calibri"/>
              </a:rPr>
              <a:t>easy</a:t>
            </a:r>
            <a:r>
              <a:rPr lang="en-NZ" sz="1350" dirty="0">
                <a:solidFill>
                  <a:prstClr val="black"/>
                </a:solidFill>
                <a:latin typeface="Calibri"/>
              </a:rPr>
              <a:t>. </a:t>
            </a:r>
          </a:p>
          <a:p>
            <a:pPr defTabSz="685800"/>
            <a:endParaRPr lang="en-NZ" sz="1350" dirty="0">
              <a:solidFill>
                <a:prstClr val="black"/>
              </a:solidFill>
              <a:latin typeface="Calibri"/>
            </a:endParaRPr>
          </a:p>
        </p:txBody>
      </p:sp>
      <p:sp>
        <p:nvSpPr>
          <p:cNvPr id="5" name="Rectangle 4">
            <a:extLst>
              <a:ext uri="{FF2B5EF4-FFF2-40B4-BE49-F238E27FC236}">
                <a16:creationId xmlns:a16="http://schemas.microsoft.com/office/drawing/2014/main" id="{266286BA-549A-4070-BE08-3B6B81C92A42}"/>
              </a:ext>
            </a:extLst>
          </p:cNvPr>
          <p:cNvSpPr/>
          <p:nvPr/>
        </p:nvSpPr>
        <p:spPr>
          <a:xfrm>
            <a:off x="5113780" y="4044586"/>
            <a:ext cx="3865845" cy="2356213"/>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defTabSz="685800"/>
            <a:r>
              <a:rPr lang="en-NZ" sz="2250" dirty="0">
                <a:solidFill>
                  <a:prstClr val="black"/>
                </a:solidFill>
                <a:latin typeface="Calibri"/>
              </a:rPr>
              <a:t>Making complicated things easier</a:t>
            </a:r>
          </a:p>
          <a:p>
            <a:pPr defTabSz="685800"/>
            <a:endParaRPr lang="en-NZ" sz="1350" dirty="0">
              <a:solidFill>
                <a:prstClr val="black"/>
              </a:solidFill>
              <a:latin typeface="Calibri"/>
            </a:endParaRPr>
          </a:p>
          <a:p>
            <a:pPr defTabSz="685800"/>
            <a:r>
              <a:rPr lang="en-NZ" sz="1350" dirty="0">
                <a:solidFill>
                  <a:prstClr val="black"/>
                </a:solidFill>
                <a:latin typeface="Calibri"/>
              </a:rPr>
              <a:t>Work out the most important things Jimmy needs to know – keep it </a:t>
            </a:r>
            <a:r>
              <a:rPr lang="en-NZ" sz="1350" b="1" dirty="0">
                <a:solidFill>
                  <a:prstClr val="black"/>
                </a:solidFill>
                <a:latin typeface="Calibri"/>
              </a:rPr>
              <a:t>short, simple</a:t>
            </a:r>
            <a:r>
              <a:rPr lang="en-NZ" sz="1350" dirty="0">
                <a:solidFill>
                  <a:prstClr val="black"/>
                </a:solidFill>
                <a:latin typeface="Calibri"/>
              </a:rPr>
              <a:t> and </a:t>
            </a:r>
            <a:r>
              <a:rPr lang="en-NZ" sz="1350" b="1" dirty="0">
                <a:solidFill>
                  <a:prstClr val="black"/>
                </a:solidFill>
                <a:latin typeface="Calibri"/>
              </a:rPr>
              <a:t>quick</a:t>
            </a:r>
          </a:p>
          <a:p>
            <a:pPr defTabSz="685800"/>
            <a:r>
              <a:rPr lang="en-NZ" sz="1350" b="1" dirty="0">
                <a:solidFill>
                  <a:prstClr val="black"/>
                </a:solidFill>
                <a:latin typeface="Calibri"/>
              </a:rPr>
              <a:t>Draw</a:t>
            </a:r>
            <a:r>
              <a:rPr lang="en-NZ" sz="1350" dirty="0">
                <a:solidFill>
                  <a:prstClr val="black"/>
                </a:solidFill>
                <a:latin typeface="Calibri"/>
              </a:rPr>
              <a:t> it</a:t>
            </a:r>
          </a:p>
          <a:p>
            <a:pPr defTabSz="685800"/>
            <a:r>
              <a:rPr lang="en-NZ" sz="1350" dirty="0">
                <a:solidFill>
                  <a:prstClr val="black"/>
                </a:solidFill>
                <a:latin typeface="Calibri"/>
              </a:rPr>
              <a:t>Write </a:t>
            </a:r>
            <a:r>
              <a:rPr lang="en-NZ" sz="1350" b="1" dirty="0">
                <a:solidFill>
                  <a:prstClr val="black"/>
                </a:solidFill>
                <a:latin typeface="Calibri"/>
              </a:rPr>
              <a:t>key words</a:t>
            </a:r>
          </a:p>
          <a:p>
            <a:pPr defTabSz="685800"/>
            <a:endParaRPr lang="en-NZ" sz="1350" dirty="0">
              <a:solidFill>
                <a:prstClr val="black"/>
              </a:solidFill>
              <a:latin typeface="Calibri"/>
            </a:endParaRPr>
          </a:p>
        </p:txBody>
      </p:sp>
      <p:sp>
        <p:nvSpPr>
          <p:cNvPr id="6" name="Rectangle 5">
            <a:extLst>
              <a:ext uri="{FF2B5EF4-FFF2-40B4-BE49-F238E27FC236}">
                <a16:creationId xmlns:a16="http://schemas.microsoft.com/office/drawing/2014/main" id="{D7ABCEDA-9FCB-4441-BBE6-A6DD51F60A81}"/>
              </a:ext>
            </a:extLst>
          </p:cNvPr>
          <p:cNvSpPr/>
          <p:nvPr/>
        </p:nvSpPr>
        <p:spPr>
          <a:xfrm>
            <a:off x="2922815" y="2182892"/>
            <a:ext cx="2971800" cy="1278765"/>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defTabSz="685800"/>
            <a:r>
              <a:rPr lang="en-NZ" sz="2250" dirty="0">
                <a:solidFill>
                  <a:prstClr val="black"/>
                </a:solidFill>
                <a:latin typeface="Calibri"/>
              </a:rPr>
              <a:t>Stuff Jimmy loves</a:t>
            </a:r>
          </a:p>
          <a:p>
            <a:pPr algn="ctr" defTabSz="685800"/>
            <a:r>
              <a:rPr lang="en-NZ" sz="1350" dirty="0">
                <a:solidFill>
                  <a:prstClr val="black"/>
                </a:solidFill>
                <a:latin typeface="Calibri"/>
              </a:rPr>
              <a:t>Hanging out with mates</a:t>
            </a:r>
          </a:p>
          <a:p>
            <a:pPr algn="ctr" defTabSz="685800"/>
            <a:endParaRPr lang="en-NZ" sz="1350" dirty="0">
              <a:solidFill>
                <a:prstClr val="black"/>
              </a:solidFill>
              <a:latin typeface="Calibri"/>
            </a:endParaRPr>
          </a:p>
          <a:p>
            <a:pPr algn="ctr" defTabSz="685800"/>
            <a:r>
              <a:rPr lang="en-NZ" sz="1350" dirty="0">
                <a:solidFill>
                  <a:prstClr val="black"/>
                </a:solidFill>
                <a:latin typeface="Calibri"/>
              </a:rPr>
              <a:t>Sometimes – gym, soccer, fishing</a:t>
            </a:r>
          </a:p>
        </p:txBody>
      </p:sp>
      <p:sp>
        <p:nvSpPr>
          <p:cNvPr id="7" name="Rectangle 6">
            <a:extLst>
              <a:ext uri="{FF2B5EF4-FFF2-40B4-BE49-F238E27FC236}">
                <a16:creationId xmlns:a16="http://schemas.microsoft.com/office/drawing/2014/main" id="{1FF80D16-8831-470A-8293-C77025893D2A}"/>
              </a:ext>
            </a:extLst>
          </p:cNvPr>
          <p:cNvSpPr/>
          <p:nvPr/>
        </p:nvSpPr>
        <p:spPr>
          <a:xfrm>
            <a:off x="6050089" y="472109"/>
            <a:ext cx="2907574" cy="3422255"/>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defTabSz="685800"/>
            <a:r>
              <a:rPr lang="en-NZ" sz="2250" dirty="0">
                <a:solidFill>
                  <a:prstClr val="black"/>
                </a:solidFill>
                <a:latin typeface="Calibri"/>
              </a:rPr>
              <a:t>Stuff that makes Jimmy annoyed</a:t>
            </a:r>
          </a:p>
          <a:p>
            <a:pPr defTabSz="685800">
              <a:buClr>
                <a:srgbClr val="FF0000"/>
              </a:buClr>
              <a:buSzPct val="110000"/>
            </a:pPr>
            <a:endParaRPr lang="en-NZ" sz="1350" dirty="0">
              <a:solidFill>
                <a:prstClr val="black"/>
              </a:solidFill>
              <a:latin typeface="Calibri"/>
            </a:endParaRPr>
          </a:p>
          <a:p>
            <a:pPr marL="211931" indent="-211931" defTabSz="685800">
              <a:spcAft>
                <a:spcPts val="300"/>
              </a:spcAft>
              <a:buClr>
                <a:srgbClr val="FF0000"/>
              </a:buClr>
              <a:buSzPct val="110000"/>
              <a:buFont typeface="Wingdings" pitchFamily="2" charset="2"/>
              <a:buChar char="û"/>
            </a:pPr>
            <a:r>
              <a:rPr lang="en-NZ" sz="1350" dirty="0">
                <a:solidFill>
                  <a:prstClr val="black"/>
                </a:solidFill>
                <a:latin typeface="Calibri"/>
              </a:rPr>
              <a:t>Talking for ages in a room</a:t>
            </a:r>
          </a:p>
          <a:p>
            <a:pPr marL="211931" indent="-211931" defTabSz="685800">
              <a:spcAft>
                <a:spcPts val="300"/>
              </a:spcAft>
              <a:buClr>
                <a:srgbClr val="FF0000"/>
              </a:buClr>
              <a:buSzPct val="110000"/>
              <a:buFont typeface="Wingdings" pitchFamily="2" charset="2"/>
              <a:buChar char="û"/>
            </a:pPr>
            <a:r>
              <a:rPr lang="en-NZ" sz="1350" dirty="0">
                <a:solidFill>
                  <a:prstClr val="black"/>
                </a:solidFill>
                <a:latin typeface="Calibri"/>
              </a:rPr>
              <a:t>Lots of talking</a:t>
            </a:r>
          </a:p>
          <a:p>
            <a:pPr marL="211931" indent="-211931" defTabSz="685800">
              <a:spcAft>
                <a:spcPts val="300"/>
              </a:spcAft>
              <a:buClr>
                <a:srgbClr val="FF0000"/>
              </a:buClr>
              <a:buSzPct val="110000"/>
              <a:buFont typeface="Wingdings" pitchFamily="2" charset="2"/>
              <a:buChar char="û"/>
            </a:pPr>
            <a:r>
              <a:rPr lang="en-NZ" sz="1350" dirty="0">
                <a:solidFill>
                  <a:prstClr val="black"/>
                </a:solidFill>
                <a:latin typeface="Calibri"/>
              </a:rPr>
              <a:t>Waiting</a:t>
            </a:r>
          </a:p>
          <a:p>
            <a:pPr marL="211931" indent="-211931" defTabSz="685800">
              <a:spcAft>
                <a:spcPts val="300"/>
              </a:spcAft>
              <a:buClr>
                <a:srgbClr val="FF0000"/>
              </a:buClr>
              <a:buSzPct val="110000"/>
              <a:buFont typeface="Wingdings" pitchFamily="2" charset="2"/>
              <a:buChar char="û"/>
            </a:pPr>
            <a:r>
              <a:rPr lang="en-NZ" sz="1350" dirty="0">
                <a:solidFill>
                  <a:prstClr val="black"/>
                </a:solidFill>
                <a:latin typeface="Calibri"/>
              </a:rPr>
              <a:t>Talking about me when I’m not there</a:t>
            </a:r>
          </a:p>
          <a:p>
            <a:pPr marL="211931" indent="-211931" defTabSz="685800">
              <a:spcAft>
                <a:spcPts val="300"/>
              </a:spcAft>
              <a:buClr>
                <a:srgbClr val="FF0000"/>
              </a:buClr>
              <a:buSzPct val="110000"/>
              <a:buFont typeface="Wingdings" pitchFamily="2" charset="2"/>
              <a:buChar char="û"/>
            </a:pPr>
            <a:r>
              <a:rPr lang="en-NZ" sz="1350" dirty="0">
                <a:solidFill>
                  <a:prstClr val="black"/>
                </a:solidFill>
                <a:latin typeface="Calibri"/>
              </a:rPr>
              <a:t>People reading stuff out for me…takes too long…just let me read it to myself</a:t>
            </a:r>
          </a:p>
          <a:p>
            <a:pPr defTabSz="685800"/>
            <a:endParaRPr lang="en-NZ" sz="1350" dirty="0">
              <a:solidFill>
                <a:prstClr val="black"/>
              </a:solidFill>
              <a:latin typeface="Calibri"/>
            </a:endParaRPr>
          </a:p>
        </p:txBody>
      </p:sp>
      <p:sp>
        <p:nvSpPr>
          <p:cNvPr id="8" name="Rectangle 7">
            <a:extLst>
              <a:ext uri="{FF2B5EF4-FFF2-40B4-BE49-F238E27FC236}">
                <a16:creationId xmlns:a16="http://schemas.microsoft.com/office/drawing/2014/main" id="{771B54B2-9653-44EB-8CE8-15B626D18DD5}"/>
              </a:ext>
            </a:extLst>
          </p:cNvPr>
          <p:cNvSpPr/>
          <p:nvPr/>
        </p:nvSpPr>
        <p:spPr>
          <a:xfrm>
            <a:off x="2930979" y="3702776"/>
            <a:ext cx="1978951" cy="2732811"/>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r" defTabSz="685800"/>
            <a:r>
              <a:rPr lang="en-NZ" sz="1500" b="1" dirty="0">
                <a:solidFill>
                  <a:srgbClr val="FF0000"/>
                </a:solidFill>
                <a:latin typeface="Calibri"/>
              </a:rPr>
              <a:t>You might </a:t>
            </a:r>
          </a:p>
          <a:p>
            <a:pPr algn="r" defTabSz="685800"/>
            <a:r>
              <a:rPr lang="en-NZ" sz="1500" b="1" dirty="0">
                <a:solidFill>
                  <a:srgbClr val="FF0000"/>
                </a:solidFill>
                <a:latin typeface="Calibri"/>
              </a:rPr>
              <a:t>notice</a:t>
            </a:r>
          </a:p>
          <a:p>
            <a:pPr algn="r" defTabSz="685800"/>
            <a:endParaRPr lang="en-NZ" sz="1500" b="1" dirty="0">
              <a:solidFill>
                <a:prstClr val="black"/>
              </a:solidFill>
              <a:latin typeface="Calibri"/>
            </a:endParaRPr>
          </a:p>
          <a:p>
            <a:pPr algn="ctr" defTabSz="685800"/>
            <a:r>
              <a:rPr lang="en-NZ" sz="1350" dirty="0">
                <a:solidFill>
                  <a:prstClr val="black"/>
                </a:solidFill>
                <a:latin typeface="Calibri"/>
              </a:rPr>
              <a:t>Fidgeting</a:t>
            </a:r>
          </a:p>
          <a:p>
            <a:pPr algn="ctr" defTabSz="685800"/>
            <a:r>
              <a:rPr lang="en-NZ" sz="1350" dirty="0">
                <a:solidFill>
                  <a:prstClr val="black"/>
                </a:solidFill>
                <a:latin typeface="Calibri"/>
              </a:rPr>
              <a:t>Eyes wandering off</a:t>
            </a:r>
          </a:p>
          <a:p>
            <a:pPr algn="ctr" defTabSz="685800"/>
            <a:r>
              <a:rPr lang="en-NZ" sz="1350" dirty="0">
                <a:solidFill>
                  <a:prstClr val="black"/>
                </a:solidFill>
                <a:latin typeface="Calibri"/>
              </a:rPr>
              <a:t>Jimmy shuts off</a:t>
            </a:r>
          </a:p>
          <a:p>
            <a:pPr algn="ctr" defTabSz="685800"/>
            <a:r>
              <a:rPr lang="en-NZ" sz="1350" dirty="0">
                <a:solidFill>
                  <a:prstClr val="black"/>
                </a:solidFill>
                <a:latin typeface="Calibri"/>
              </a:rPr>
              <a:t>Wants to gap it</a:t>
            </a:r>
          </a:p>
          <a:p>
            <a:pPr algn="ctr" defTabSz="685800"/>
            <a:r>
              <a:rPr lang="en-NZ" sz="1350" dirty="0">
                <a:solidFill>
                  <a:prstClr val="black"/>
                </a:solidFill>
                <a:latin typeface="Calibri"/>
              </a:rPr>
              <a:t>Stands up, covers eyes, paces, swears</a:t>
            </a:r>
          </a:p>
          <a:p>
            <a:pPr defTabSz="685800"/>
            <a:endParaRPr lang="en-NZ" sz="1350" dirty="0">
              <a:solidFill>
                <a:prstClr val="black"/>
              </a:solidFill>
              <a:latin typeface="Calibri"/>
            </a:endParaRPr>
          </a:p>
        </p:txBody>
      </p:sp>
      <p:sp>
        <p:nvSpPr>
          <p:cNvPr id="9" name="Rectangle 8">
            <a:extLst>
              <a:ext uri="{FF2B5EF4-FFF2-40B4-BE49-F238E27FC236}">
                <a16:creationId xmlns:a16="http://schemas.microsoft.com/office/drawing/2014/main" id="{D69F576A-AFF5-48C3-8403-68ADEC7611B2}"/>
              </a:ext>
            </a:extLst>
          </p:cNvPr>
          <p:cNvSpPr/>
          <p:nvPr/>
        </p:nvSpPr>
        <p:spPr>
          <a:xfrm>
            <a:off x="197288" y="487017"/>
            <a:ext cx="2529840" cy="308894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defTabSz="685800"/>
            <a:r>
              <a:rPr lang="en-NZ" sz="2250" dirty="0">
                <a:solidFill>
                  <a:prstClr val="black"/>
                </a:solidFill>
                <a:latin typeface="Calibri"/>
              </a:rPr>
              <a:t>Jimmy </a:t>
            </a:r>
            <a:r>
              <a:rPr lang="en-NZ" sz="2250" b="1" dirty="0">
                <a:solidFill>
                  <a:srgbClr val="00B050"/>
                </a:solidFill>
                <a:latin typeface="Calibri"/>
              </a:rPr>
              <a:t>works best </a:t>
            </a:r>
            <a:r>
              <a:rPr lang="en-NZ" sz="2250" dirty="0">
                <a:solidFill>
                  <a:prstClr val="black"/>
                </a:solidFill>
                <a:latin typeface="Calibri"/>
              </a:rPr>
              <a:t>with people who</a:t>
            </a:r>
          </a:p>
          <a:p>
            <a:pPr defTabSz="685800"/>
            <a:endParaRPr lang="en-NZ" sz="1500" dirty="0">
              <a:solidFill>
                <a:prstClr val="black"/>
              </a:solidFill>
              <a:latin typeface="Calibri"/>
            </a:endParaRPr>
          </a:p>
          <a:p>
            <a:pPr marL="211931" indent="-211931" defTabSz="685800">
              <a:spcAft>
                <a:spcPts val="300"/>
              </a:spcAft>
              <a:buClr>
                <a:srgbClr val="00B050"/>
              </a:buClr>
              <a:buSzPct val="110000"/>
              <a:buFont typeface="Wingdings" pitchFamily="2" charset="2"/>
              <a:buChar char="ü"/>
            </a:pPr>
            <a:r>
              <a:rPr lang="en-NZ" sz="1350" dirty="0">
                <a:solidFill>
                  <a:prstClr val="black"/>
                </a:solidFill>
                <a:latin typeface="Calibri"/>
              </a:rPr>
              <a:t>Don’t try to ‘push’ or ‘teach’ too much</a:t>
            </a:r>
          </a:p>
          <a:p>
            <a:pPr marL="211931" indent="-211931" defTabSz="685800">
              <a:spcAft>
                <a:spcPts val="300"/>
              </a:spcAft>
              <a:buClr>
                <a:srgbClr val="00B050"/>
              </a:buClr>
              <a:buSzPct val="110000"/>
              <a:buFont typeface="Wingdings" pitchFamily="2" charset="2"/>
              <a:buChar char="ü"/>
            </a:pPr>
            <a:r>
              <a:rPr lang="en-NZ" sz="1350" dirty="0">
                <a:solidFill>
                  <a:prstClr val="black"/>
                </a:solidFill>
                <a:latin typeface="Calibri"/>
              </a:rPr>
              <a:t>Pick up on what he’s doing and where’s at</a:t>
            </a:r>
          </a:p>
          <a:p>
            <a:pPr marL="211931" indent="-211931" defTabSz="685800">
              <a:spcAft>
                <a:spcPts val="300"/>
              </a:spcAft>
              <a:buClr>
                <a:srgbClr val="00B050"/>
              </a:buClr>
              <a:buSzPct val="110000"/>
              <a:buFont typeface="Wingdings" pitchFamily="2" charset="2"/>
              <a:buChar char="ü"/>
            </a:pPr>
            <a:r>
              <a:rPr lang="en-NZ" sz="1350" dirty="0">
                <a:solidFill>
                  <a:prstClr val="black"/>
                </a:solidFill>
                <a:latin typeface="Calibri"/>
              </a:rPr>
              <a:t>Praise him for what he does</a:t>
            </a:r>
          </a:p>
          <a:p>
            <a:pPr marL="211931" indent="-211931" defTabSz="685800">
              <a:spcAft>
                <a:spcPts val="300"/>
              </a:spcAft>
              <a:buClr>
                <a:srgbClr val="00B050"/>
              </a:buClr>
              <a:buSzPct val="110000"/>
              <a:buFont typeface="Wingdings" pitchFamily="2" charset="2"/>
              <a:buChar char="ü"/>
            </a:pPr>
            <a:r>
              <a:rPr lang="en-NZ" sz="1350" dirty="0">
                <a:solidFill>
                  <a:prstClr val="black"/>
                </a:solidFill>
                <a:latin typeface="Calibri"/>
              </a:rPr>
              <a:t>Can make things that are tricky into something enjoyable</a:t>
            </a:r>
          </a:p>
          <a:p>
            <a:pPr defTabSz="685800"/>
            <a:endParaRPr lang="en-NZ" sz="1350" dirty="0">
              <a:solidFill>
                <a:prstClr val="black"/>
              </a:solidFill>
              <a:latin typeface="Calibri"/>
            </a:endParaRPr>
          </a:p>
        </p:txBody>
      </p:sp>
      <p:sp>
        <p:nvSpPr>
          <p:cNvPr id="13" name="Rounded Rectangle 12"/>
          <p:cNvSpPr/>
          <p:nvPr/>
        </p:nvSpPr>
        <p:spPr>
          <a:xfrm>
            <a:off x="2971800" y="3747407"/>
            <a:ext cx="964095" cy="620486"/>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NZ" sz="825" b="1" dirty="0">
                <a:solidFill>
                  <a:prstClr val="white"/>
                </a:solidFill>
                <a:latin typeface="Calibri"/>
              </a:rPr>
              <a:t>Signs listening and understanding are tricky </a:t>
            </a:r>
          </a:p>
        </p:txBody>
      </p:sp>
      <p:pic>
        <p:nvPicPr>
          <p:cNvPr id="11" name="Picture 10">
            <a:extLst>
              <a:ext uri="{FF2B5EF4-FFF2-40B4-BE49-F238E27FC236}">
                <a16:creationId xmlns:a16="http://schemas.microsoft.com/office/drawing/2014/main" id="{6268865C-E9A0-4006-A011-E876709619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13780" y="138893"/>
            <a:ext cx="633067" cy="420396"/>
          </a:xfrm>
          <a:prstGeom prst="rect">
            <a:avLst/>
          </a:prstGeom>
        </p:spPr>
      </p:pic>
    </p:spTree>
    <p:extLst>
      <p:ext uri="{BB962C8B-B14F-4D97-AF65-F5344CB8AC3E}">
        <p14:creationId xmlns:p14="http://schemas.microsoft.com/office/powerpoint/2010/main" val="274630584"/>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8EEBA2B3E127F40B38280E11FD6D3AB" ma:contentTypeVersion="12" ma:contentTypeDescription="Create a new document." ma:contentTypeScope="" ma:versionID="45a6156eb618f3fc17d36ba2edb703db">
  <xsd:schema xmlns:xsd="http://www.w3.org/2001/XMLSchema" xmlns:xs="http://www.w3.org/2001/XMLSchema" xmlns:p="http://schemas.microsoft.com/office/2006/metadata/properties" xmlns:ns2="63cfa340-1bab-4296-9203-981dd39dd572" xmlns:ns3="b2c9d1a9-87ac-4685-806c-ebe8d3a41715" targetNamespace="http://schemas.microsoft.com/office/2006/metadata/properties" ma:root="true" ma:fieldsID="dcb11ae334a66102bfdb0924220c0a69" ns2:_="" ns3:_="">
    <xsd:import namespace="63cfa340-1bab-4296-9203-981dd39dd572"/>
    <xsd:import namespace="b2c9d1a9-87ac-4685-806c-ebe8d3a4171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3cfa340-1bab-4296-9203-981dd39dd57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2c9d1a9-87ac-4685-806c-ebe8d3a41715"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EAF3C50-CB93-42F4-A8E1-EE537FCED0E8}"/>
</file>

<file path=customXml/itemProps2.xml><?xml version="1.0" encoding="utf-8"?>
<ds:datastoreItem xmlns:ds="http://schemas.openxmlformats.org/officeDocument/2006/customXml" ds:itemID="{E7F97A47-B6B4-42FE-9B80-BEBA249EBD58}"/>
</file>

<file path=customXml/itemProps3.xml><?xml version="1.0" encoding="utf-8"?>
<ds:datastoreItem xmlns:ds="http://schemas.openxmlformats.org/officeDocument/2006/customXml" ds:itemID="{115C2A68-E4B9-437A-A607-51ADE6FD2139}"/>
</file>

<file path=docProps/app.xml><?xml version="1.0" encoding="utf-8"?>
<Properties xmlns="http://schemas.openxmlformats.org/officeDocument/2006/extended-properties" xmlns:vt="http://schemas.openxmlformats.org/officeDocument/2006/docPropsVTypes">
  <TotalTime>0</TotalTime>
  <Words>754</Words>
  <Application>Microsoft Office PowerPoint</Application>
  <PresentationFormat>On-screen Show (4:3)</PresentationFormat>
  <Paragraphs>128</Paragraphs>
  <Slides>7</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Arial</vt:lpstr>
      <vt:lpstr>Arial Rounded MT Bold</vt:lpstr>
      <vt:lpstr>Calibri</vt:lpstr>
      <vt:lpstr>Calibri Light</vt:lpstr>
      <vt:lpstr>Wingdings</vt:lpstr>
      <vt:lpstr>1_Office Theme</vt:lpstr>
      <vt:lpstr>Office Theme</vt:lpstr>
      <vt:lpstr>These templates can be used by anyone who wants to help someone create a one page Communication Passport.   Our team of speech-language therapists at Talking Trouble Aotearoa NZ often create these with a person so they can have their say about what helps/gets in the way of communicating, and gives a quick and easy guide for others to know how to help. They can choose who needs to see the Communication Passport and what goes in it. We’ve known passports to be given to people before important meetings so they can understand what to do to help, or when transitioning to new places or services. The Communication Passport can be updated when new information comes to light or things change.    We sometimes use a Talking Mat https://www.talkingmats.com/ first to help someone reflect on their own communication skills, and what they’d like people to do to support their communication. Sometimes we just open a blank document and start a list about ‘things that are annoying’ and ‘things that help’. There isn’t one way to do these. They can be personalised with colour, decoration and detail, and can be any size and can be laminated. We often make them in Powerpoint, but they can be handwritten or typed. Multiple copies can be useful so everyone who needs the information can get a copy. We like to try to have the person’s own words included. Anyone can help someone put together a Communication Passport – it doesn’t have to be a speech-language therapist.    The example passports we’ve included here have had all identifying information has been removed or changed.   You are welcome to use our templates and we’d love to know how you use them and what templates work best in your setting. You can find other materials you might find handy on our website under resources. http://talkingtroublenz.org/links-and-resources/      </vt:lpstr>
      <vt:lpstr>________’s Communication Passport  These recommendations were written by the young person and ___________________ (profession/role_________________)</vt:lpstr>
      <vt:lpstr>PowerPoint Presentation</vt:lpstr>
      <vt:lpstr>PowerPoint Presentation</vt:lpstr>
      <vt:lpstr>PowerPoint Presentation</vt:lpstr>
      <vt:lpstr>PowerPoint Presentation</vt:lpstr>
      <vt:lpstr>Jimmy Jones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2019-05-30T04:40:59Z</dcterms:created>
  <dcterms:modified xsi:type="dcterms:W3CDTF">2019-05-30T04:45:25Z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0x01010038EEBA2B3E127F40B38280E11FD6D3AB</vt:lpwstr>
  </property>
</Properties>
</file>